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477" r:id="rId2"/>
    <p:sldId id="499" r:id="rId3"/>
    <p:sldId id="728" r:id="rId4"/>
    <p:sldId id="729" r:id="rId5"/>
    <p:sldId id="733" r:id="rId6"/>
    <p:sldId id="724" r:id="rId7"/>
    <p:sldId id="725" r:id="rId8"/>
    <p:sldId id="730" r:id="rId9"/>
    <p:sldId id="731" r:id="rId10"/>
    <p:sldId id="732" r:id="rId11"/>
    <p:sldId id="736" r:id="rId12"/>
    <p:sldId id="726" r:id="rId13"/>
    <p:sldId id="281" r:id="rId14"/>
    <p:sldId id="734" r:id="rId15"/>
    <p:sldId id="714" r:id="rId16"/>
    <p:sldId id="727" r:id="rId17"/>
    <p:sldId id="73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C762"/>
    <a:srgbClr val="FDE824"/>
    <a:srgbClr val="20908C"/>
    <a:srgbClr val="3B528B"/>
    <a:srgbClr val="450C54"/>
    <a:srgbClr val="BEBEBE"/>
    <a:srgbClr val="90ED91"/>
    <a:srgbClr val="01B6EE"/>
    <a:srgbClr val="006400"/>
    <a:srgbClr val="F66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1"/>
    <p:restoredTop sz="85195" autoAdjust="0"/>
  </p:normalViewPr>
  <p:slideViewPr>
    <p:cSldViewPr snapToGrid="0" showGuides="1">
      <p:cViewPr varScale="1">
        <p:scale>
          <a:sx n="142" d="100"/>
          <a:sy n="142" d="100"/>
        </p:scale>
        <p:origin x="1368"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8/8/24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sym typeface="Wingdings" pitchFamily="2" charset="2"/>
              </a:rPr>
              <a:t>P576 peak score heatmaps by cell sort AND responder status: responder status annotation doesn’t add any info to clustering of cytotoxicity/exhaustion gene/promoter peaks (data not shown)</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3831607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sym typeface="Wingdings" pitchFamily="2" charset="2"/>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1705480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For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 lineage tracing, I think sorts should include some stuff from along each “step” of lineage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3749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1189152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EOMES may just be down in CD57 (seen in CD57 vs. PD1 as well down in CD57… I think), so not specific to CD127 per se maybe</a:t>
            </a:r>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822690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Both are consistent with both green and black dots (</a:t>
            </a:r>
            <a:r>
              <a:rPr lang="en-US" b="0" dirty="0" err="1">
                <a:solidFill>
                  <a:srgbClr val="CCCCCC"/>
                </a:solidFill>
                <a:effectLst/>
                <a:latin typeface="Menlo" panose="020B0609030804020204" pitchFamily="49" charset="0"/>
              </a:rPr>
              <a:t>cyto</a:t>
            </a:r>
            <a:r>
              <a:rPr lang="en-US" b="0" dirty="0">
                <a:solidFill>
                  <a:srgbClr val="CCCCCC"/>
                </a:solidFill>
                <a:effectLst/>
                <a:latin typeface="Menlo" panose="020B0609030804020204" pitchFamily="49" charset="0"/>
              </a:rPr>
              <a:t>/ex) genes up in (DP) CD127+ which is unhelpful for overarching Q on title of slide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1302088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Plot/analysis made with new covariate regressing out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Adjusted for donor and responder status effects when comparing cell sorts (no big changes) and donor and sort effects when comparing R vs. NR</a:t>
            </a:r>
          </a:p>
        </p:txBody>
      </p:sp>
      <p:sp>
        <p:nvSpPr>
          <p:cNvPr id="4" name="Slide Number Placeholder 3"/>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1734187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244853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86434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264436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559025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3927012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Perhaps DP CD127s more terminal in Rs? Not sure if that was expected/is consistent with other data…</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1826693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Expectation from Long lab: increased vars over time in PD-1+ and maybe CD57 already high at baseline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No significant differences between timepoints across cell sorts/</a:t>
            </a:r>
            <a:r>
              <a:rPr lang="en-US" b="0" dirty="0" err="1">
                <a:solidFill>
                  <a:srgbClr val="CCCCCC"/>
                </a:solidFill>
                <a:effectLst/>
                <a:latin typeface="Menlo" panose="020B0609030804020204" pitchFamily="49" charset="0"/>
              </a:rPr>
              <a:t>min_var_freqs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3115098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Looks ~same if just considering var position not most common mut allele, so it’s that new positioned vars are being gained and lost, not that the most common allele at a var is changing</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Expectation from Long lab: increased vars over time in PD-1+ and maybe CD57 already high at baseline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Possible contribution from separate, new parent</a:t>
            </a:r>
            <a:r>
              <a:rPr lang="en-US" b="0" dirty="0">
                <a:solidFill>
                  <a:srgbClr val="CCCCCC"/>
                </a:solidFill>
                <a:effectLst/>
                <a:latin typeface="Menlo" panose="020B0609030804020204" pitchFamily="49" charset="0"/>
              </a:rPr>
              <a:t>? Not sure how else to explain high gain/loss of var positions OR perhaps it’s a computational shortcoming somehow…</a:t>
            </a: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3800928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Took top 50 contrast defining peaks per each of 10 contrasts, found unique peaks from these (213, 194 are unique gene-promoter combos but I kept all 213), then annotated rows with nearest genes, promoters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Possible motivation for this is since it’s easy to overinterpret distances in PCA space (biased by projection), so here we can see (here biased by peaks we use for rows) how sorts differ (heatmap color blocks)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Potentially interesting to checkout blocks’ genes, but probably mostly stuff from top corners of VPs that were ~unintelligible (seemingly random genes and stuff)</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85943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8/8/24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8/8/24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8/8/24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8/8/24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8/8/24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8/8/24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8/8/24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8/8/24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8/8/24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8/8/24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8/8/24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8/8/24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p:txBody>
          <a:bodyPr>
            <a:normAutofit/>
          </a:bodyPr>
          <a:lstStyle/>
          <a:p>
            <a:r>
              <a:rPr lang="en-US" sz="4400" dirty="0"/>
              <a:t>Weekly meeting</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p:txBody>
          <a:bodyPr/>
          <a:lstStyle/>
          <a:p>
            <a:r>
              <a:rPr lang="en-US" dirty="0"/>
              <a:t>7 25 2024</a:t>
            </a:r>
          </a:p>
          <a:p>
            <a:r>
              <a:rPr lang="en-US" dirty="0"/>
              <a:t>Ty Bottorff</a:t>
            </a:r>
          </a:p>
        </p:txBody>
      </p:sp>
    </p:spTree>
    <p:extLst>
      <p:ext uri="{BB962C8B-B14F-4D97-AF65-F5344CB8AC3E}">
        <p14:creationId xmlns:p14="http://schemas.microsoft.com/office/powerpoint/2010/main" val="2740840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199" y="365124"/>
            <a:ext cx="9648826" cy="1532501"/>
          </a:xfrm>
        </p:spPr>
        <p:txBody>
          <a:bodyPr>
            <a:normAutofit fontScale="90000"/>
          </a:bodyPr>
          <a:lstStyle/>
          <a:p>
            <a:r>
              <a:rPr lang="en-US" dirty="0"/>
              <a:t>P576: PCA using peaks near exhaustion/cytotoxicity genes doesn’t capture sort differences nearly as well, consistent with scrambled heatmap clustering</a:t>
            </a:r>
          </a:p>
        </p:txBody>
      </p:sp>
      <p:pic>
        <p:nvPicPr>
          <p:cNvPr id="12" name="Picture 11">
            <a:extLst>
              <a:ext uri="{FF2B5EF4-FFF2-40B4-BE49-F238E27FC236}">
                <a16:creationId xmlns:a16="http://schemas.microsoft.com/office/drawing/2014/main" id="{CC3952CD-ACEB-5C0F-DA46-BC09C250092D}"/>
              </a:ext>
            </a:extLst>
          </p:cNvPr>
          <p:cNvPicPr>
            <a:picLocks noChangeAspect="1"/>
          </p:cNvPicPr>
          <p:nvPr/>
        </p:nvPicPr>
        <p:blipFill>
          <a:blip r:embed="rId3"/>
          <a:stretch>
            <a:fillRect/>
          </a:stretch>
        </p:blipFill>
        <p:spPr>
          <a:xfrm>
            <a:off x="0" y="1998586"/>
            <a:ext cx="6096000" cy="4199016"/>
          </a:xfrm>
          <a:prstGeom prst="rect">
            <a:avLst/>
          </a:prstGeom>
        </p:spPr>
      </p:pic>
      <p:sp>
        <p:nvSpPr>
          <p:cNvPr id="2" name="TextBox 1">
            <a:extLst>
              <a:ext uri="{FF2B5EF4-FFF2-40B4-BE49-F238E27FC236}">
                <a16:creationId xmlns:a16="http://schemas.microsoft.com/office/drawing/2014/main" id="{E0A2B9E7-1438-BC25-C482-29B2593156E2}"/>
              </a:ext>
            </a:extLst>
          </p:cNvPr>
          <p:cNvSpPr txBox="1"/>
          <p:nvPr/>
        </p:nvSpPr>
        <p:spPr>
          <a:xfrm>
            <a:off x="4324350" y="3543301"/>
            <a:ext cx="419100" cy="276999"/>
          </a:xfrm>
          <a:prstGeom prst="rect">
            <a:avLst/>
          </a:prstGeom>
          <a:noFill/>
        </p:spPr>
        <p:txBody>
          <a:bodyPr wrap="square" rtlCol="0">
            <a:spAutoFit/>
          </a:bodyPr>
          <a:lstStyle/>
          <a:p>
            <a:r>
              <a:rPr lang="en-US" sz="1200" dirty="0"/>
              <a:t>DN</a:t>
            </a:r>
          </a:p>
        </p:txBody>
      </p:sp>
      <p:grpSp>
        <p:nvGrpSpPr>
          <p:cNvPr id="4" name="Group 3">
            <a:extLst>
              <a:ext uri="{FF2B5EF4-FFF2-40B4-BE49-F238E27FC236}">
                <a16:creationId xmlns:a16="http://schemas.microsoft.com/office/drawing/2014/main" id="{69C67F46-2D03-D934-C4C8-F7955251E52E}"/>
              </a:ext>
            </a:extLst>
          </p:cNvPr>
          <p:cNvGrpSpPr/>
          <p:nvPr/>
        </p:nvGrpSpPr>
        <p:grpSpPr>
          <a:xfrm>
            <a:off x="6250199" y="2237959"/>
            <a:ext cx="5941801" cy="3720269"/>
            <a:chOff x="6250199" y="2477333"/>
            <a:chExt cx="5941801" cy="3720269"/>
          </a:xfrm>
        </p:grpSpPr>
        <p:pic>
          <p:nvPicPr>
            <p:cNvPr id="14" name="Picture 13">
              <a:extLst>
                <a:ext uri="{FF2B5EF4-FFF2-40B4-BE49-F238E27FC236}">
                  <a16:creationId xmlns:a16="http://schemas.microsoft.com/office/drawing/2014/main" id="{827D7D2E-D837-7325-B2E5-F0E3B8296544}"/>
                </a:ext>
              </a:extLst>
            </p:cNvPr>
            <p:cNvPicPr>
              <a:picLocks noChangeAspect="1"/>
            </p:cNvPicPr>
            <p:nvPr/>
          </p:nvPicPr>
          <p:blipFill>
            <a:blip r:embed="rId4"/>
            <a:stretch>
              <a:fillRect/>
            </a:stretch>
          </p:blipFill>
          <p:spPr>
            <a:xfrm>
              <a:off x="6250199" y="2477333"/>
              <a:ext cx="5941801" cy="3720269"/>
            </a:xfrm>
            <a:prstGeom prst="rect">
              <a:avLst/>
            </a:prstGeom>
          </p:spPr>
        </p:pic>
        <p:sp>
          <p:nvSpPr>
            <p:cNvPr id="3" name="TextBox 2">
              <a:extLst>
                <a:ext uri="{FF2B5EF4-FFF2-40B4-BE49-F238E27FC236}">
                  <a16:creationId xmlns:a16="http://schemas.microsoft.com/office/drawing/2014/main" id="{4DCC96C4-F8F5-E570-241F-828DAE4D23A2}"/>
                </a:ext>
              </a:extLst>
            </p:cNvPr>
            <p:cNvSpPr txBox="1"/>
            <p:nvPr/>
          </p:nvSpPr>
          <p:spPr>
            <a:xfrm>
              <a:off x="10163175" y="3719900"/>
              <a:ext cx="419100" cy="276999"/>
            </a:xfrm>
            <a:prstGeom prst="rect">
              <a:avLst/>
            </a:prstGeom>
            <a:noFill/>
          </p:spPr>
          <p:txBody>
            <a:bodyPr wrap="square" rtlCol="0">
              <a:spAutoFit/>
            </a:bodyPr>
            <a:lstStyle/>
            <a:p>
              <a:r>
                <a:rPr lang="en-US" sz="1200" dirty="0"/>
                <a:t>DN</a:t>
              </a:r>
            </a:p>
          </p:txBody>
        </p:sp>
      </p:grpSp>
      <p:sp>
        <p:nvSpPr>
          <p:cNvPr id="7" name="TextBox 6">
            <a:extLst>
              <a:ext uri="{FF2B5EF4-FFF2-40B4-BE49-F238E27FC236}">
                <a16:creationId xmlns:a16="http://schemas.microsoft.com/office/drawing/2014/main" id="{81CAF20E-EB7A-50A5-A2A1-211C3A8E1F8A}"/>
              </a:ext>
            </a:extLst>
          </p:cNvPr>
          <p:cNvSpPr txBox="1"/>
          <p:nvPr/>
        </p:nvSpPr>
        <p:spPr>
          <a:xfrm>
            <a:off x="1104900" y="5943759"/>
            <a:ext cx="1969898" cy="369332"/>
          </a:xfrm>
          <a:prstGeom prst="rect">
            <a:avLst/>
          </a:prstGeom>
          <a:noFill/>
        </p:spPr>
        <p:txBody>
          <a:bodyPr wrap="none" rtlCol="0">
            <a:spAutoFit/>
          </a:bodyPr>
          <a:lstStyle/>
          <a:p>
            <a:r>
              <a:rPr lang="en-US" dirty="0"/>
              <a:t>PCA using all peaks</a:t>
            </a:r>
          </a:p>
        </p:txBody>
      </p:sp>
      <p:sp>
        <p:nvSpPr>
          <p:cNvPr id="8" name="TextBox 7">
            <a:extLst>
              <a:ext uri="{FF2B5EF4-FFF2-40B4-BE49-F238E27FC236}">
                <a16:creationId xmlns:a16="http://schemas.microsoft.com/office/drawing/2014/main" id="{E47A3766-8E17-B875-8ED4-6FBF86E9BA99}"/>
              </a:ext>
            </a:extLst>
          </p:cNvPr>
          <p:cNvSpPr txBox="1"/>
          <p:nvPr/>
        </p:nvSpPr>
        <p:spPr>
          <a:xfrm>
            <a:off x="5841369" y="5958228"/>
            <a:ext cx="5024517" cy="369332"/>
          </a:xfrm>
          <a:prstGeom prst="rect">
            <a:avLst/>
          </a:prstGeom>
          <a:noFill/>
        </p:spPr>
        <p:txBody>
          <a:bodyPr wrap="none" rtlCol="0">
            <a:spAutoFit/>
          </a:bodyPr>
          <a:lstStyle/>
          <a:p>
            <a:r>
              <a:rPr lang="en-US" dirty="0"/>
              <a:t>PCA using peaks near cytotoxicity/exhaustion genes</a:t>
            </a:r>
          </a:p>
        </p:txBody>
      </p:sp>
    </p:spTree>
    <p:extLst>
      <p:ext uri="{BB962C8B-B14F-4D97-AF65-F5344CB8AC3E}">
        <p14:creationId xmlns:p14="http://schemas.microsoft.com/office/powerpoint/2010/main" val="356705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199" y="365124"/>
            <a:ext cx="9648826" cy="1532501"/>
          </a:xfrm>
        </p:spPr>
        <p:txBody>
          <a:bodyPr>
            <a:normAutofit/>
          </a:bodyPr>
          <a:lstStyle/>
          <a:p>
            <a:r>
              <a:rPr lang="en-US" dirty="0"/>
              <a:t>P576: Scrambled heatmap clustering when using peaks only near cytotoxicity/exhaustion genes</a:t>
            </a:r>
          </a:p>
        </p:txBody>
      </p:sp>
      <p:pic>
        <p:nvPicPr>
          <p:cNvPr id="5" name="Picture 4">
            <a:extLst>
              <a:ext uri="{FF2B5EF4-FFF2-40B4-BE49-F238E27FC236}">
                <a16:creationId xmlns:a16="http://schemas.microsoft.com/office/drawing/2014/main" id="{0E689F1E-5162-EC1D-BB45-FA8890E141FB}"/>
              </a:ext>
            </a:extLst>
          </p:cNvPr>
          <p:cNvPicPr>
            <a:picLocks noChangeAspect="1"/>
          </p:cNvPicPr>
          <p:nvPr/>
        </p:nvPicPr>
        <p:blipFill>
          <a:blip r:embed="rId3"/>
          <a:stretch>
            <a:fillRect/>
          </a:stretch>
        </p:blipFill>
        <p:spPr>
          <a:xfrm>
            <a:off x="392798" y="2376471"/>
            <a:ext cx="5269814" cy="3327512"/>
          </a:xfrm>
          <a:prstGeom prst="rect">
            <a:avLst/>
          </a:prstGeom>
        </p:spPr>
      </p:pic>
      <p:pic>
        <p:nvPicPr>
          <p:cNvPr id="9" name="Picture 8">
            <a:extLst>
              <a:ext uri="{FF2B5EF4-FFF2-40B4-BE49-F238E27FC236}">
                <a16:creationId xmlns:a16="http://schemas.microsoft.com/office/drawing/2014/main" id="{310635FB-5288-6C0F-00E8-BBE5BB0B42FD}"/>
              </a:ext>
            </a:extLst>
          </p:cNvPr>
          <p:cNvPicPr>
            <a:picLocks noChangeAspect="1"/>
          </p:cNvPicPr>
          <p:nvPr/>
        </p:nvPicPr>
        <p:blipFill>
          <a:blip r:embed="rId4"/>
          <a:stretch>
            <a:fillRect/>
          </a:stretch>
        </p:blipFill>
        <p:spPr>
          <a:xfrm>
            <a:off x="6006374" y="2376471"/>
            <a:ext cx="5442261" cy="3327509"/>
          </a:xfrm>
          <a:prstGeom prst="rect">
            <a:avLst/>
          </a:prstGeom>
        </p:spPr>
      </p:pic>
    </p:spTree>
    <p:extLst>
      <p:ext uri="{BB962C8B-B14F-4D97-AF65-F5344CB8AC3E}">
        <p14:creationId xmlns:p14="http://schemas.microsoft.com/office/powerpoint/2010/main" val="2945232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15E76E1B-23EE-EB9C-B9EC-3C3D2A6AB00D}"/>
              </a:ext>
            </a:extLst>
          </p:cNvPr>
          <p:cNvGrpSpPr/>
          <p:nvPr/>
        </p:nvGrpSpPr>
        <p:grpSpPr>
          <a:xfrm>
            <a:off x="5782235" y="860570"/>
            <a:ext cx="6380243" cy="4113958"/>
            <a:chOff x="5623498" y="1919289"/>
            <a:chExt cx="6380243" cy="4113958"/>
          </a:xfrm>
        </p:grpSpPr>
        <p:pic>
          <p:nvPicPr>
            <p:cNvPr id="3" name="Picture 2">
              <a:extLst>
                <a:ext uri="{FF2B5EF4-FFF2-40B4-BE49-F238E27FC236}">
                  <a16:creationId xmlns:a16="http://schemas.microsoft.com/office/drawing/2014/main" id="{74112177-EF05-9C12-ED64-A6BB6ED8EA0C}"/>
                </a:ext>
              </a:extLst>
            </p:cNvPr>
            <p:cNvPicPr>
              <a:picLocks noChangeAspect="1"/>
            </p:cNvPicPr>
            <p:nvPr/>
          </p:nvPicPr>
          <p:blipFill>
            <a:blip r:embed="rId3"/>
            <a:stretch>
              <a:fillRect/>
            </a:stretch>
          </p:blipFill>
          <p:spPr>
            <a:xfrm>
              <a:off x="5623498" y="1919289"/>
              <a:ext cx="6259219" cy="3960678"/>
            </a:xfrm>
            <a:prstGeom prst="rect">
              <a:avLst/>
            </a:prstGeom>
          </p:spPr>
        </p:pic>
        <p:sp>
          <p:nvSpPr>
            <p:cNvPr id="4" name="Rectangle 3">
              <a:extLst>
                <a:ext uri="{FF2B5EF4-FFF2-40B4-BE49-F238E27FC236}">
                  <a16:creationId xmlns:a16="http://schemas.microsoft.com/office/drawing/2014/main" id="{6A9C39D1-D923-9ACC-9BB7-37440EA2252B}"/>
                </a:ext>
              </a:extLst>
            </p:cNvPr>
            <p:cNvSpPr/>
            <p:nvPr/>
          </p:nvSpPr>
          <p:spPr>
            <a:xfrm>
              <a:off x="7781365" y="3845859"/>
              <a:ext cx="4222376" cy="21873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t>Next experiment ideas</a:t>
            </a:r>
          </a:p>
        </p:txBody>
      </p:sp>
      <p:sp>
        <p:nvSpPr>
          <p:cNvPr id="2" name="Content Placeholder 2">
            <a:extLst>
              <a:ext uri="{FF2B5EF4-FFF2-40B4-BE49-F238E27FC236}">
                <a16:creationId xmlns:a16="http://schemas.microsoft.com/office/drawing/2014/main" id="{79B390CD-0797-E3B8-B2C3-57A24B3D5D65}"/>
              </a:ext>
            </a:extLst>
          </p:cNvPr>
          <p:cNvSpPr>
            <a:spLocks noGrp="1"/>
          </p:cNvSpPr>
          <p:nvPr>
            <p:ph idx="1"/>
          </p:nvPr>
        </p:nvSpPr>
        <p:spPr>
          <a:xfrm>
            <a:off x="838200" y="1919289"/>
            <a:ext cx="4944035" cy="4499440"/>
          </a:xfrm>
        </p:spPr>
        <p:txBody>
          <a:bodyPr>
            <a:normAutofit fontScale="85000" lnSpcReduction="20000"/>
          </a:bodyPr>
          <a:lstStyle/>
          <a:p>
            <a:pPr marL="514350" indent="-514350">
              <a:buFont typeface="+mj-lt"/>
              <a:buAutoNum type="arabicPeriod"/>
            </a:pPr>
            <a:r>
              <a:rPr lang="en-US" dirty="0" err="1">
                <a:sym typeface="Wingdings" pitchFamily="2" charset="2"/>
              </a:rPr>
              <a:t>scATACseq</a:t>
            </a:r>
            <a:r>
              <a:rPr lang="en-US" dirty="0">
                <a:sym typeface="Wingdings" pitchFamily="2" charset="2"/>
              </a:rPr>
              <a:t>: if interested in both MT genome (SNVs) and nuclear genome (&gt; 80% of reads likely), established method</a:t>
            </a:r>
          </a:p>
          <a:p>
            <a:pPr marL="514350" indent="-514350">
              <a:buFont typeface="+mj-lt"/>
              <a:buAutoNum type="arabicPeriod"/>
            </a:pPr>
            <a:r>
              <a:rPr lang="en-US" dirty="0" err="1">
                <a:sym typeface="Wingdings" pitchFamily="2" charset="2"/>
              </a:rPr>
              <a:t>scSTAMP</a:t>
            </a:r>
            <a:r>
              <a:rPr lang="en-US" dirty="0">
                <a:sym typeface="Wingdings" pitchFamily="2" charset="2"/>
              </a:rPr>
              <a:t>: new method, sequencing by targeted amplification of multiplex probes, if only interested in MT genome, already applied in human immune cells (Guo et al, 2022, </a:t>
            </a:r>
            <a:r>
              <a:rPr lang="en-US" i="1" dirty="0">
                <a:sym typeface="Wingdings" pitchFamily="2" charset="2"/>
              </a:rPr>
              <a:t>PNAS</a:t>
            </a:r>
            <a:r>
              <a:rPr lang="en-US" dirty="0">
                <a:sym typeface="Wingdings" pitchFamily="2" charset="2"/>
              </a:rPr>
              <a:t>)</a:t>
            </a:r>
          </a:p>
          <a:p>
            <a:pPr marL="514350" indent="-514350">
              <a:buFont typeface="+mj-lt"/>
              <a:buAutoNum type="arabicPeriod"/>
            </a:pPr>
            <a:r>
              <a:rPr lang="en-US" dirty="0">
                <a:sym typeface="Wingdings" pitchFamily="2" charset="2"/>
              </a:rPr>
              <a:t>More sequencing of current libraries: perhaps could help power MT variant analyses (although will only expect &lt;20% of new reads to map to MT genome)</a:t>
            </a:r>
          </a:p>
        </p:txBody>
      </p:sp>
      <p:sp>
        <p:nvSpPr>
          <p:cNvPr id="8" name="TextBox 7">
            <a:extLst>
              <a:ext uri="{FF2B5EF4-FFF2-40B4-BE49-F238E27FC236}">
                <a16:creationId xmlns:a16="http://schemas.microsoft.com/office/drawing/2014/main" id="{FD0E7152-3E97-2BFE-99D3-F624BE78F87B}"/>
              </a:ext>
            </a:extLst>
          </p:cNvPr>
          <p:cNvSpPr txBox="1"/>
          <p:nvPr/>
        </p:nvSpPr>
        <p:spPr>
          <a:xfrm>
            <a:off x="5863844" y="4755283"/>
            <a:ext cx="6096000" cy="369332"/>
          </a:xfrm>
          <a:prstGeom prst="rect">
            <a:avLst/>
          </a:prstGeom>
          <a:noFill/>
        </p:spPr>
        <p:txBody>
          <a:bodyPr wrap="square">
            <a:spAutoFit/>
          </a:bodyPr>
          <a:lstStyle/>
          <a:p>
            <a:r>
              <a:rPr lang="en-US" dirty="0"/>
              <a:t>Ludwig et al. (2020) </a:t>
            </a:r>
            <a:r>
              <a:rPr lang="en-US" i="1" dirty="0"/>
              <a:t>Cell</a:t>
            </a:r>
          </a:p>
        </p:txBody>
      </p:sp>
      <p:sp>
        <p:nvSpPr>
          <p:cNvPr id="9" name="TextBox 8">
            <a:extLst>
              <a:ext uri="{FF2B5EF4-FFF2-40B4-BE49-F238E27FC236}">
                <a16:creationId xmlns:a16="http://schemas.microsoft.com/office/drawing/2014/main" id="{B0DC026C-CDDB-8F81-2699-F7335CB93627}"/>
              </a:ext>
            </a:extLst>
          </p:cNvPr>
          <p:cNvSpPr txBox="1"/>
          <p:nvPr/>
        </p:nvSpPr>
        <p:spPr>
          <a:xfrm>
            <a:off x="6819513" y="470452"/>
            <a:ext cx="4293035" cy="369332"/>
          </a:xfrm>
          <a:prstGeom prst="rect">
            <a:avLst/>
          </a:prstGeom>
          <a:noFill/>
        </p:spPr>
        <p:txBody>
          <a:bodyPr wrap="none" rtlCol="0">
            <a:spAutoFit/>
          </a:bodyPr>
          <a:lstStyle/>
          <a:p>
            <a:r>
              <a:rPr lang="en-US" dirty="0"/>
              <a:t>Unique benefits of </a:t>
            </a:r>
            <a:r>
              <a:rPr lang="en-US" dirty="0" err="1"/>
              <a:t>scATAC</a:t>
            </a:r>
            <a:r>
              <a:rPr lang="en-US" dirty="0"/>
              <a:t>/STAMP over bulk</a:t>
            </a:r>
          </a:p>
        </p:txBody>
      </p:sp>
      <p:sp>
        <p:nvSpPr>
          <p:cNvPr id="10" name="TextBox 9">
            <a:extLst>
              <a:ext uri="{FF2B5EF4-FFF2-40B4-BE49-F238E27FC236}">
                <a16:creationId xmlns:a16="http://schemas.microsoft.com/office/drawing/2014/main" id="{100D6302-86F4-F398-C3ED-9E35E1FC96ED}"/>
              </a:ext>
            </a:extLst>
          </p:cNvPr>
          <p:cNvSpPr txBox="1"/>
          <p:nvPr/>
        </p:nvSpPr>
        <p:spPr>
          <a:xfrm>
            <a:off x="8392998" y="2712525"/>
            <a:ext cx="3722207" cy="1754326"/>
          </a:xfrm>
          <a:prstGeom prst="rect">
            <a:avLst/>
          </a:prstGeom>
          <a:noFill/>
        </p:spPr>
        <p:txBody>
          <a:bodyPr wrap="square" rtlCol="0">
            <a:spAutoFit/>
          </a:bodyPr>
          <a:lstStyle/>
          <a:p>
            <a:r>
              <a:rPr lang="en-US" dirty="0"/>
              <a:t>Plan: create fig E diagram and color by cell sort</a:t>
            </a:r>
          </a:p>
          <a:p>
            <a:r>
              <a:rPr lang="en-US" dirty="0"/>
              <a:t>Perhaps would want to change sorting strategy to include parent DP. PD-1</a:t>
            </a:r>
            <a:r>
              <a:rPr lang="en-US" baseline="30000" dirty="0"/>
              <a:t>+</a:t>
            </a:r>
            <a:r>
              <a:rPr lang="en-US" dirty="0"/>
              <a:t> and CD57</a:t>
            </a:r>
            <a:r>
              <a:rPr lang="en-US" baseline="30000" dirty="0"/>
              <a:t>+</a:t>
            </a:r>
            <a:r>
              <a:rPr lang="en-US" dirty="0"/>
              <a:t>, or CD127</a:t>
            </a:r>
            <a:r>
              <a:rPr lang="en-US" baseline="30000" dirty="0"/>
              <a:t>+ </a:t>
            </a:r>
            <a:r>
              <a:rPr lang="en-US" dirty="0"/>
              <a:t>ever co-expressed?</a:t>
            </a:r>
          </a:p>
        </p:txBody>
      </p:sp>
      <p:grpSp>
        <p:nvGrpSpPr>
          <p:cNvPr id="13" name="Group 12">
            <a:extLst>
              <a:ext uri="{FF2B5EF4-FFF2-40B4-BE49-F238E27FC236}">
                <a16:creationId xmlns:a16="http://schemas.microsoft.com/office/drawing/2014/main" id="{B2F8484C-D427-A33F-B182-F9FEB848498B}"/>
              </a:ext>
            </a:extLst>
          </p:cNvPr>
          <p:cNvGrpSpPr/>
          <p:nvPr/>
        </p:nvGrpSpPr>
        <p:grpSpPr>
          <a:xfrm>
            <a:off x="8132688" y="4308842"/>
            <a:ext cx="4444772" cy="2078706"/>
            <a:chOff x="5300334" y="1274471"/>
            <a:chExt cx="5652904" cy="3077883"/>
          </a:xfrm>
        </p:grpSpPr>
        <p:pic>
          <p:nvPicPr>
            <p:cNvPr id="14" name="Picture 13" descr="A diagram of different colored circles&#10;&#10;Description automatically generated">
              <a:extLst>
                <a:ext uri="{FF2B5EF4-FFF2-40B4-BE49-F238E27FC236}">
                  <a16:creationId xmlns:a16="http://schemas.microsoft.com/office/drawing/2014/main" id="{B986BB20-5A80-039A-524F-D437F7B706A3}"/>
                </a:ext>
              </a:extLst>
            </p:cNvPr>
            <p:cNvPicPr>
              <a:picLocks noChangeAspect="1"/>
            </p:cNvPicPr>
            <p:nvPr/>
          </p:nvPicPr>
          <p:blipFill rotWithShape="1">
            <a:blip r:embed="rId4">
              <a:extLst>
                <a:ext uri="{28A0092B-C50C-407E-A947-70E740481C1C}">
                  <a14:useLocalDpi xmlns:a14="http://schemas.microsoft.com/office/drawing/2010/main" val="0"/>
                </a:ext>
              </a:extLst>
            </a:blip>
            <a:srcRect l="27907" t="36459" r="10029" b="5185"/>
            <a:stretch/>
          </p:blipFill>
          <p:spPr>
            <a:xfrm>
              <a:off x="6065697" y="1490619"/>
              <a:ext cx="3098588" cy="2633242"/>
            </a:xfrm>
            <a:prstGeom prst="rect">
              <a:avLst/>
            </a:prstGeom>
          </p:spPr>
        </p:pic>
        <p:sp>
          <p:nvSpPr>
            <p:cNvPr id="15" name="Rectangle 14">
              <a:extLst>
                <a:ext uri="{FF2B5EF4-FFF2-40B4-BE49-F238E27FC236}">
                  <a16:creationId xmlns:a16="http://schemas.microsoft.com/office/drawing/2014/main" id="{03C11D25-381C-5C42-5A1D-3BEBD81CCC49}"/>
                </a:ext>
              </a:extLst>
            </p:cNvPr>
            <p:cNvSpPr/>
            <p:nvPr/>
          </p:nvSpPr>
          <p:spPr>
            <a:xfrm>
              <a:off x="9060038" y="2712981"/>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5BEA2E32-3D23-7911-9DDC-FFA25F37BCBC}"/>
                </a:ext>
              </a:extLst>
            </p:cNvPr>
            <p:cNvSpPr/>
            <p:nvPr/>
          </p:nvSpPr>
          <p:spPr>
            <a:xfrm>
              <a:off x="9101970" y="1557563"/>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75AA193F-9E28-1FCE-9FED-C4FD1D7623BF}"/>
                </a:ext>
              </a:extLst>
            </p:cNvPr>
            <p:cNvSpPr/>
            <p:nvPr/>
          </p:nvSpPr>
          <p:spPr>
            <a:xfrm>
              <a:off x="7380989" y="2720951"/>
              <a:ext cx="766973" cy="33197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794F5783-3163-E26B-EFA9-394E87A0E7AB}"/>
                </a:ext>
              </a:extLst>
            </p:cNvPr>
            <p:cNvSpPr/>
            <p:nvPr/>
          </p:nvSpPr>
          <p:spPr>
            <a:xfrm>
              <a:off x="7233258" y="1804350"/>
              <a:ext cx="914704" cy="2669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59014D91-CD40-4607-ADEA-457D82DF527E}"/>
                </a:ext>
              </a:extLst>
            </p:cNvPr>
            <p:cNvSpPr txBox="1"/>
            <p:nvPr/>
          </p:nvSpPr>
          <p:spPr>
            <a:xfrm>
              <a:off x="6116391" y="1274471"/>
              <a:ext cx="2997200" cy="646331"/>
            </a:xfrm>
            <a:prstGeom prst="rect">
              <a:avLst/>
            </a:prstGeom>
            <a:noFill/>
          </p:spPr>
          <p:txBody>
            <a:bodyPr wrap="square">
              <a:spAutoFit/>
            </a:bodyPr>
            <a:lstStyle/>
            <a:p>
              <a:pPr algn="ctr"/>
              <a:r>
                <a:rPr lang="en-US" b="1" dirty="0"/>
                <a:t>TIGIT</a:t>
              </a:r>
              <a:r>
                <a:rPr lang="en-US" b="1" baseline="30000" dirty="0"/>
                <a:t>+</a:t>
              </a:r>
            </a:p>
            <a:p>
              <a:pPr algn="ctr"/>
              <a:r>
                <a:rPr lang="en-US" b="1" dirty="0"/>
                <a:t>KLRG1</a:t>
              </a:r>
              <a:r>
                <a:rPr lang="en-US" b="1" baseline="30000" dirty="0"/>
                <a:t>+</a:t>
              </a:r>
              <a:r>
                <a:rPr lang="en-US" b="1" dirty="0"/>
                <a:t> (DP)</a:t>
              </a:r>
            </a:p>
          </p:txBody>
        </p:sp>
        <p:sp>
          <p:nvSpPr>
            <p:cNvPr id="20" name="Rectangle 19">
              <a:extLst>
                <a:ext uri="{FF2B5EF4-FFF2-40B4-BE49-F238E27FC236}">
                  <a16:creationId xmlns:a16="http://schemas.microsoft.com/office/drawing/2014/main" id="{FC13C3EE-E4D6-F94E-6B39-DC3FA75A2090}"/>
                </a:ext>
              </a:extLst>
            </p:cNvPr>
            <p:cNvSpPr/>
            <p:nvPr/>
          </p:nvSpPr>
          <p:spPr>
            <a:xfrm>
              <a:off x="6254456" y="2167462"/>
              <a:ext cx="587267" cy="16781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24DE99C5-E66F-DF58-D8C5-4CB0FDF55AEE}"/>
                </a:ext>
              </a:extLst>
            </p:cNvPr>
            <p:cNvSpPr txBox="1">
              <a:spLocks noChangeAspect="1"/>
            </p:cNvSpPr>
            <p:nvPr/>
          </p:nvSpPr>
          <p:spPr>
            <a:xfrm>
              <a:off x="9062625" y="1626384"/>
              <a:ext cx="1801713" cy="369332"/>
            </a:xfrm>
            <a:prstGeom prst="rect">
              <a:avLst/>
            </a:prstGeom>
            <a:noFill/>
          </p:spPr>
          <p:txBody>
            <a:bodyPr wrap="square" rtlCol="0">
              <a:spAutoFit/>
            </a:bodyPr>
            <a:lstStyle/>
            <a:p>
              <a:r>
                <a:rPr lang="en-US" b="1" dirty="0"/>
                <a:t>DP CD57</a:t>
              </a:r>
              <a:r>
                <a:rPr lang="en-US" b="1" baseline="30000" dirty="0"/>
                <a:t>+</a:t>
              </a:r>
              <a:endParaRPr lang="en-US" b="1" dirty="0"/>
            </a:p>
          </p:txBody>
        </p:sp>
        <p:sp>
          <p:nvSpPr>
            <p:cNvPr id="22" name="TextBox 21">
              <a:extLst>
                <a:ext uri="{FF2B5EF4-FFF2-40B4-BE49-F238E27FC236}">
                  <a16:creationId xmlns:a16="http://schemas.microsoft.com/office/drawing/2014/main" id="{A7FDF9C3-4681-4ACF-4253-C0DF489F6015}"/>
                </a:ext>
              </a:extLst>
            </p:cNvPr>
            <p:cNvSpPr txBox="1">
              <a:spLocks noChangeAspect="1"/>
            </p:cNvSpPr>
            <p:nvPr/>
          </p:nvSpPr>
          <p:spPr>
            <a:xfrm>
              <a:off x="9062625" y="2759081"/>
              <a:ext cx="1801713" cy="369332"/>
            </a:xfrm>
            <a:prstGeom prst="rect">
              <a:avLst/>
            </a:prstGeom>
            <a:noFill/>
          </p:spPr>
          <p:txBody>
            <a:bodyPr wrap="square" rtlCol="0">
              <a:spAutoFit/>
            </a:bodyPr>
            <a:lstStyle/>
            <a:p>
              <a:r>
                <a:rPr lang="en-US" b="1" dirty="0"/>
                <a:t>DP CD127</a:t>
              </a:r>
              <a:r>
                <a:rPr lang="en-US" b="1" baseline="30000" dirty="0"/>
                <a:t>+</a:t>
              </a:r>
              <a:endParaRPr lang="en-US" b="1" dirty="0"/>
            </a:p>
          </p:txBody>
        </p:sp>
        <p:sp>
          <p:nvSpPr>
            <p:cNvPr id="23" name="TextBox 22">
              <a:extLst>
                <a:ext uri="{FF2B5EF4-FFF2-40B4-BE49-F238E27FC236}">
                  <a16:creationId xmlns:a16="http://schemas.microsoft.com/office/drawing/2014/main" id="{CADBF274-4B8C-38B5-8E0F-B402F72441CE}"/>
                </a:ext>
              </a:extLst>
            </p:cNvPr>
            <p:cNvSpPr txBox="1">
              <a:spLocks noChangeAspect="1"/>
            </p:cNvSpPr>
            <p:nvPr/>
          </p:nvSpPr>
          <p:spPr>
            <a:xfrm>
              <a:off x="9151525" y="2172314"/>
              <a:ext cx="1801713" cy="369332"/>
            </a:xfrm>
            <a:prstGeom prst="rect">
              <a:avLst/>
            </a:prstGeom>
            <a:noFill/>
          </p:spPr>
          <p:txBody>
            <a:bodyPr wrap="square" rtlCol="0">
              <a:spAutoFit/>
            </a:bodyPr>
            <a:lstStyle/>
            <a:p>
              <a:r>
                <a:rPr lang="en-US" b="1" dirty="0"/>
                <a:t>DP PD1</a:t>
              </a:r>
              <a:r>
                <a:rPr lang="en-US" b="1" baseline="30000" dirty="0"/>
                <a:t>+</a:t>
              </a:r>
              <a:endParaRPr lang="en-US" b="1" dirty="0"/>
            </a:p>
          </p:txBody>
        </p:sp>
        <p:sp>
          <p:nvSpPr>
            <p:cNvPr id="24" name="Rectangle 23">
              <a:extLst>
                <a:ext uri="{FF2B5EF4-FFF2-40B4-BE49-F238E27FC236}">
                  <a16:creationId xmlns:a16="http://schemas.microsoft.com/office/drawing/2014/main" id="{8BF894CB-7277-0CDC-F4C0-5A7938E8FCD8}"/>
                </a:ext>
              </a:extLst>
            </p:cNvPr>
            <p:cNvSpPr/>
            <p:nvPr/>
          </p:nvSpPr>
          <p:spPr>
            <a:xfrm>
              <a:off x="5753547" y="1387443"/>
              <a:ext cx="4604891" cy="29649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a:extLst>
                <a:ext uri="{FF2B5EF4-FFF2-40B4-BE49-F238E27FC236}">
                  <a16:creationId xmlns:a16="http://schemas.microsoft.com/office/drawing/2014/main" id="{CA0B60A4-018F-FAD3-51DD-0A5F0BE336C3}"/>
                </a:ext>
              </a:extLst>
            </p:cNvPr>
            <p:cNvCxnSpPr/>
            <p:nvPr/>
          </p:nvCxnSpPr>
          <p:spPr>
            <a:xfrm>
              <a:off x="6613931" y="3248460"/>
              <a:ext cx="227792" cy="4391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619414-8DC7-7959-D741-33C195059D1F}"/>
                </a:ext>
              </a:extLst>
            </p:cNvPr>
            <p:cNvSpPr/>
            <p:nvPr/>
          </p:nvSpPr>
          <p:spPr>
            <a:xfrm>
              <a:off x="8070717" y="3263347"/>
              <a:ext cx="1158905" cy="86051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D5536395-E785-9A0A-4600-084F58FDC3CF}"/>
                </a:ext>
              </a:extLst>
            </p:cNvPr>
            <p:cNvSpPr txBox="1">
              <a:spLocks noChangeAspect="1"/>
            </p:cNvSpPr>
            <p:nvPr/>
          </p:nvSpPr>
          <p:spPr>
            <a:xfrm>
              <a:off x="6023214" y="3375058"/>
              <a:ext cx="1801713" cy="646331"/>
            </a:xfrm>
            <a:prstGeom prst="rect">
              <a:avLst/>
            </a:prstGeom>
            <a:noFill/>
          </p:spPr>
          <p:txBody>
            <a:bodyPr wrap="square" rtlCol="0">
              <a:spAutoFit/>
            </a:bodyPr>
            <a:lstStyle/>
            <a:p>
              <a:r>
                <a:rPr lang="en-US" b="1" dirty="0"/>
                <a:t>non-exhausted (not DP) CD127</a:t>
              </a:r>
              <a:r>
                <a:rPr lang="en-US" b="1" baseline="30000" dirty="0"/>
                <a:t>+</a:t>
              </a:r>
              <a:endParaRPr lang="en-US" b="1" dirty="0"/>
            </a:p>
          </p:txBody>
        </p:sp>
        <p:sp>
          <p:nvSpPr>
            <p:cNvPr id="28" name="TextBox 27">
              <a:extLst>
                <a:ext uri="{FF2B5EF4-FFF2-40B4-BE49-F238E27FC236}">
                  <a16:creationId xmlns:a16="http://schemas.microsoft.com/office/drawing/2014/main" id="{30FF3857-D36D-1E6C-B627-0A8AB2A89668}"/>
                </a:ext>
              </a:extLst>
            </p:cNvPr>
            <p:cNvSpPr txBox="1">
              <a:spLocks noChangeAspect="1"/>
            </p:cNvSpPr>
            <p:nvPr/>
          </p:nvSpPr>
          <p:spPr>
            <a:xfrm>
              <a:off x="7844453" y="3379259"/>
              <a:ext cx="1801713" cy="646331"/>
            </a:xfrm>
            <a:prstGeom prst="rect">
              <a:avLst/>
            </a:prstGeom>
            <a:noFill/>
          </p:spPr>
          <p:txBody>
            <a:bodyPr wrap="square" rtlCol="0">
              <a:spAutoFit/>
            </a:bodyPr>
            <a:lstStyle/>
            <a:p>
              <a:r>
                <a:rPr lang="en-US" b="1" dirty="0"/>
                <a:t>TIGIT</a:t>
              </a:r>
              <a:r>
                <a:rPr lang="en-US" b="1" baseline="30000" dirty="0"/>
                <a:t>-</a:t>
              </a:r>
              <a:r>
                <a:rPr lang="en-US" b="1" dirty="0"/>
                <a:t>KLRG1</a:t>
              </a:r>
              <a:r>
                <a:rPr lang="en-US" b="1" baseline="30000" dirty="0"/>
                <a:t>-</a:t>
              </a:r>
              <a:r>
                <a:rPr lang="en-US" b="1" dirty="0"/>
                <a:t> (DN)</a:t>
              </a:r>
            </a:p>
          </p:txBody>
        </p:sp>
        <p:sp>
          <p:nvSpPr>
            <p:cNvPr id="29" name="TextBox 28">
              <a:extLst>
                <a:ext uri="{FF2B5EF4-FFF2-40B4-BE49-F238E27FC236}">
                  <a16:creationId xmlns:a16="http://schemas.microsoft.com/office/drawing/2014/main" id="{CBE5ED37-B40B-5D40-0DB7-4334AE937028}"/>
                </a:ext>
              </a:extLst>
            </p:cNvPr>
            <p:cNvSpPr txBox="1">
              <a:spLocks noChangeAspect="1"/>
            </p:cNvSpPr>
            <p:nvPr/>
          </p:nvSpPr>
          <p:spPr>
            <a:xfrm>
              <a:off x="5300334" y="1610114"/>
              <a:ext cx="1801713" cy="646331"/>
            </a:xfrm>
            <a:prstGeom prst="rect">
              <a:avLst/>
            </a:prstGeom>
            <a:noFill/>
          </p:spPr>
          <p:txBody>
            <a:bodyPr wrap="square" rtlCol="0">
              <a:spAutoFit/>
            </a:bodyPr>
            <a:lstStyle/>
            <a:p>
              <a:pPr algn="ctr"/>
              <a:r>
                <a:rPr lang="en-US" dirty="0"/>
                <a:t>non-naive</a:t>
              </a:r>
            </a:p>
            <a:p>
              <a:pPr algn="ctr"/>
              <a:r>
                <a:rPr lang="en-US" dirty="0"/>
                <a:t>CD8s</a:t>
              </a:r>
            </a:p>
          </p:txBody>
        </p:sp>
      </p:grpSp>
    </p:spTree>
    <p:extLst>
      <p:ext uri="{BB962C8B-B14F-4D97-AF65-F5344CB8AC3E}">
        <p14:creationId xmlns:p14="http://schemas.microsoft.com/office/powerpoint/2010/main" val="4215896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61DE580-6481-80AE-D80E-DD539C3CABA5}"/>
              </a:ext>
            </a:extLst>
          </p:cNvPr>
          <p:cNvGrpSpPr/>
          <p:nvPr/>
        </p:nvGrpSpPr>
        <p:grpSpPr>
          <a:xfrm>
            <a:off x="804595" y="2170925"/>
            <a:ext cx="5013041" cy="3201535"/>
            <a:chOff x="571267" y="3766967"/>
            <a:chExt cx="6187839" cy="3737831"/>
          </a:xfrm>
        </p:grpSpPr>
        <p:pic>
          <p:nvPicPr>
            <p:cNvPr id="5" name="Picture 4">
              <a:extLst>
                <a:ext uri="{FF2B5EF4-FFF2-40B4-BE49-F238E27FC236}">
                  <a16:creationId xmlns:a16="http://schemas.microsoft.com/office/drawing/2014/main" id="{B719F6A7-8DA5-2D40-3DEC-E2A7BF7BEA5F}"/>
                </a:ext>
              </a:extLst>
            </p:cNvPr>
            <p:cNvPicPr>
              <a:picLocks noChangeAspect="1"/>
            </p:cNvPicPr>
            <p:nvPr/>
          </p:nvPicPr>
          <p:blipFill rotWithShape="1">
            <a:blip r:embed="rId3"/>
            <a:srcRect t="9251" r="12581"/>
            <a:stretch/>
          </p:blipFill>
          <p:spPr>
            <a:xfrm>
              <a:off x="1281130" y="4106586"/>
              <a:ext cx="5294671" cy="3392036"/>
            </a:xfrm>
            <a:prstGeom prst="rect">
              <a:avLst/>
            </a:prstGeom>
          </p:spPr>
        </p:pic>
        <p:pic>
          <p:nvPicPr>
            <p:cNvPr id="6" name="Picture 5">
              <a:extLst>
                <a:ext uri="{FF2B5EF4-FFF2-40B4-BE49-F238E27FC236}">
                  <a16:creationId xmlns:a16="http://schemas.microsoft.com/office/drawing/2014/main" id="{7A20A7BF-96F2-4647-C10B-F9A63E4957E3}"/>
                </a:ext>
              </a:extLst>
            </p:cNvPr>
            <p:cNvPicPr>
              <a:picLocks noChangeAspect="1"/>
            </p:cNvPicPr>
            <p:nvPr/>
          </p:nvPicPr>
          <p:blipFill rotWithShape="1">
            <a:blip r:embed="rId3"/>
            <a:srcRect l="87882"/>
            <a:stretch/>
          </p:blipFill>
          <p:spPr>
            <a:xfrm>
              <a:off x="571267" y="3766967"/>
              <a:ext cx="733927" cy="3737831"/>
            </a:xfrm>
            <a:prstGeom prst="rect">
              <a:avLst/>
            </a:prstGeom>
          </p:spPr>
        </p:pic>
        <p:sp>
          <p:nvSpPr>
            <p:cNvPr id="7" name="TextBox 6">
              <a:extLst>
                <a:ext uri="{FF2B5EF4-FFF2-40B4-BE49-F238E27FC236}">
                  <a16:creationId xmlns:a16="http://schemas.microsoft.com/office/drawing/2014/main" id="{ADCF7778-F9BC-E6F8-82C1-6F13A5DCFC68}"/>
                </a:ext>
              </a:extLst>
            </p:cNvPr>
            <p:cNvSpPr txBox="1"/>
            <p:nvPr/>
          </p:nvSpPr>
          <p:spPr>
            <a:xfrm>
              <a:off x="4246245" y="3827966"/>
              <a:ext cx="2512861" cy="323400"/>
            </a:xfrm>
            <a:prstGeom prst="rect">
              <a:avLst/>
            </a:prstGeom>
            <a:noFill/>
          </p:spPr>
          <p:txBody>
            <a:bodyPr wrap="square" rtlCol="0">
              <a:spAutoFit/>
            </a:bodyPr>
            <a:lstStyle/>
            <a:p>
              <a:pPr algn="ctr"/>
              <a:r>
                <a:rPr lang="en-US" sz="1200" dirty="0"/>
                <a:t>Markers of Exhaustion</a:t>
              </a:r>
            </a:p>
          </p:txBody>
        </p:sp>
      </p:grpSp>
      <p:sp>
        <p:nvSpPr>
          <p:cNvPr id="8" name="TextBox 7">
            <a:extLst>
              <a:ext uri="{FF2B5EF4-FFF2-40B4-BE49-F238E27FC236}">
                <a16:creationId xmlns:a16="http://schemas.microsoft.com/office/drawing/2014/main" id="{9F0B1AB4-B737-B812-27C3-93057031CAA8}"/>
              </a:ext>
            </a:extLst>
          </p:cNvPr>
          <p:cNvSpPr txBox="1"/>
          <p:nvPr/>
        </p:nvSpPr>
        <p:spPr>
          <a:xfrm>
            <a:off x="784314" y="1986259"/>
            <a:ext cx="2170851" cy="369332"/>
          </a:xfrm>
          <a:prstGeom prst="rect">
            <a:avLst/>
          </a:prstGeom>
          <a:noFill/>
        </p:spPr>
        <p:txBody>
          <a:bodyPr wrap="none" rtlCol="0">
            <a:spAutoFit/>
          </a:bodyPr>
          <a:lstStyle/>
          <a:p>
            <a:r>
              <a:rPr lang="en-US" dirty="0" err="1"/>
              <a:t>FlowSOM</a:t>
            </a:r>
            <a:r>
              <a:rPr lang="en-US" dirty="0"/>
              <a:t> clustering</a:t>
            </a:r>
          </a:p>
        </p:txBody>
      </p:sp>
      <p:sp>
        <p:nvSpPr>
          <p:cNvPr id="9" name="Rectangle 8">
            <a:extLst>
              <a:ext uri="{FF2B5EF4-FFF2-40B4-BE49-F238E27FC236}">
                <a16:creationId xmlns:a16="http://schemas.microsoft.com/office/drawing/2014/main" id="{77A2483D-CEB9-0ED9-CB18-4E0408C67443}"/>
              </a:ext>
            </a:extLst>
          </p:cNvPr>
          <p:cNvSpPr/>
          <p:nvPr/>
        </p:nvSpPr>
        <p:spPr>
          <a:xfrm>
            <a:off x="1399181" y="3885884"/>
            <a:ext cx="4418455" cy="331996"/>
          </a:xfrm>
          <a:prstGeom prst="rect">
            <a:avLst/>
          </a:prstGeom>
          <a:noFill/>
          <a:ln w="3810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black and white logo&#10;&#10;Description automatically generated">
            <a:extLst>
              <a:ext uri="{FF2B5EF4-FFF2-40B4-BE49-F238E27FC236}">
                <a16:creationId xmlns:a16="http://schemas.microsoft.com/office/drawing/2014/main" id="{1C6BA1BB-B346-1CDA-3E23-AF4EA6DD78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5085" y="6549183"/>
            <a:ext cx="1833718" cy="268383"/>
          </a:xfrm>
          <a:prstGeom prst="rect">
            <a:avLst/>
          </a:prstGeom>
        </p:spPr>
      </p:pic>
      <p:sp>
        <p:nvSpPr>
          <p:cNvPr id="12" name="Title 5">
            <a:extLst>
              <a:ext uri="{FF2B5EF4-FFF2-40B4-BE49-F238E27FC236}">
                <a16:creationId xmlns:a16="http://schemas.microsoft.com/office/drawing/2014/main" id="{3A012C25-6780-8C5A-FE0B-B6A170CE93E0}"/>
              </a:ext>
            </a:extLst>
          </p:cNvPr>
          <p:cNvSpPr txBox="1">
            <a:spLocks/>
          </p:cNvSpPr>
          <p:nvPr/>
        </p:nvSpPr>
        <p:spPr>
          <a:xfrm>
            <a:off x="990600" y="517525"/>
            <a:ext cx="10515600" cy="132556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Josh’s presentation debrief, perhaps could try looking in ATAC data for accessibilities of genes co-expressed with CD127 here</a:t>
            </a:r>
          </a:p>
        </p:txBody>
      </p:sp>
      <p:grpSp>
        <p:nvGrpSpPr>
          <p:cNvPr id="15" name="Group 14">
            <a:extLst>
              <a:ext uri="{FF2B5EF4-FFF2-40B4-BE49-F238E27FC236}">
                <a16:creationId xmlns:a16="http://schemas.microsoft.com/office/drawing/2014/main" id="{414F9D48-840A-D793-CFEF-537BDEEA646D}"/>
              </a:ext>
            </a:extLst>
          </p:cNvPr>
          <p:cNvGrpSpPr/>
          <p:nvPr/>
        </p:nvGrpSpPr>
        <p:grpSpPr>
          <a:xfrm>
            <a:off x="6374366" y="1986259"/>
            <a:ext cx="3373398" cy="3873612"/>
            <a:chOff x="8818602" y="2394764"/>
            <a:chExt cx="3373398" cy="3873612"/>
          </a:xfrm>
        </p:grpSpPr>
        <p:pic>
          <p:nvPicPr>
            <p:cNvPr id="16" name="Picture 6">
              <a:extLst>
                <a:ext uri="{FF2B5EF4-FFF2-40B4-BE49-F238E27FC236}">
                  <a16:creationId xmlns:a16="http://schemas.microsoft.com/office/drawing/2014/main" id="{99E049E3-6D86-ACCC-A381-0CE50EB393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602" y="2394764"/>
              <a:ext cx="3373398" cy="3873612"/>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923D090E-E4F4-9EA6-EA9C-A6C495A741E1}"/>
                </a:ext>
              </a:extLst>
            </p:cNvPr>
            <p:cNvGrpSpPr/>
            <p:nvPr/>
          </p:nvGrpSpPr>
          <p:grpSpPr>
            <a:xfrm>
              <a:off x="9169833" y="2451908"/>
              <a:ext cx="1734053" cy="151185"/>
              <a:chOff x="9169833" y="2134408"/>
              <a:chExt cx="1734053" cy="151185"/>
            </a:xfrm>
          </p:grpSpPr>
          <p:sp>
            <p:nvSpPr>
              <p:cNvPr id="34" name="Rectangle 33">
                <a:extLst>
                  <a:ext uri="{FF2B5EF4-FFF2-40B4-BE49-F238E27FC236}">
                    <a16:creationId xmlns:a16="http://schemas.microsoft.com/office/drawing/2014/main" id="{1A42033D-8352-08A7-5D2C-C78051F90C12}"/>
                  </a:ext>
                </a:extLst>
              </p:cNvPr>
              <p:cNvSpPr/>
              <p:nvPr/>
            </p:nvSpPr>
            <p:spPr>
              <a:xfrm>
                <a:off x="9169833" y="2134408"/>
                <a:ext cx="246888" cy="151185"/>
              </a:xfrm>
              <a:prstGeom prst="rect">
                <a:avLst/>
              </a:prstGeom>
              <a:solidFill>
                <a:srgbClr val="ED7773"/>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0DD169-C9F7-2E96-072B-7F436C57BD2B}"/>
                  </a:ext>
                </a:extLst>
              </p:cNvPr>
              <p:cNvSpPr/>
              <p:nvPr/>
            </p:nvSpPr>
            <p:spPr>
              <a:xfrm>
                <a:off x="9417694" y="2134408"/>
                <a:ext cx="246888" cy="151185"/>
              </a:xfrm>
              <a:prstGeom prst="rect">
                <a:avLst/>
              </a:prstGeom>
              <a:solidFill>
                <a:srgbClr val="CA9805"/>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45B0081-15AB-A6C6-8B3D-B77663920348}"/>
                  </a:ext>
                </a:extLst>
              </p:cNvPr>
              <p:cNvSpPr/>
              <p:nvPr/>
            </p:nvSpPr>
            <p:spPr>
              <a:xfrm>
                <a:off x="9665555" y="2134408"/>
                <a:ext cx="246888" cy="151185"/>
              </a:xfrm>
              <a:prstGeom prst="rect">
                <a:avLst/>
              </a:prstGeom>
              <a:solidFill>
                <a:srgbClr val="5BB10F"/>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F697E32-6528-E745-42E8-78FDC124AB7F}"/>
                  </a:ext>
                </a:extLst>
              </p:cNvPr>
              <p:cNvSpPr/>
              <p:nvPr/>
            </p:nvSpPr>
            <p:spPr>
              <a:xfrm>
                <a:off x="9913416" y="2134408"/>
                <a:ext cx="246888" cy="151185"/>
              </a:xfrm>
              <a:prstGeom prst="rect">
                <a:avLst/>
              </a:prstGeom>
              <a:solidFill>
                <a:srgbClr val="29B48E"/>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3775804-9438-B4EA-DBA8-C9CF0DAF91A5}"/>
                  </a:ext>
                </a:extLst>
              </p:cNvPr>
              <p:cNvSpPr/>
              <p:nvPr/>
            </p:nvSpPr>
            <p:spPr>
              <a:xfrm>
                <a:off x="10161277" y="2134408"/>
                <a:ext cx="246888" cy="151185"/>
              </a:xfrm>
              <a:prstGeom prst="rect">
                <a:avLst/>
              </a:prstGeom>
              <a:solidFill>
                <a:srgbClr val="0EB2F7"/>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A2674FE-DE61-DB9B-EDD3-8B712FBE70BE}"/>
                  </a:ext>
                </a:extLst>
              </p:cNvPr>
              <p:cNvSpPr/>
              <p:nvPr/>
            </p:nvSpPr>
            <p:spPr>
              <a:xfrm>
                <a:off x="10409138" y="2134408"/>
                <a:ext cx="246888" cy="151185"/>
              </a:xfrm>
              <a:prstGeom prst="rect">
                <a:avLst/>
              </a:prstGeom>
              <a:solidFill>
                <a:srgbClr val="9F84FF"/>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F2E5CA5-5B82-7E57-82C0-8BA24F04517D}"/>
                  </a:ext>
                </a:extLst>
              </p:cNvPr>
              <p:cNvSpPr/>
              <p:nvPr/>
            </p:nvSpPr>
            <p:spPr>
              <a:xfrm>
                <a:off x="10656998" y="2134408"/>
                <a:ext cx="246888" cy="151185"/>
              </a:xfrm>
              <a:prstGeom prst="rect">
                <a:avLst/>
              </a:prstGeom>
              <a:solidFill>
                <a:srgbClr val="EC69C0"/>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8D3FCD29-AC79-A6CE-8699-EB29DB0200A8}"/>
                </a:ext>
              </a:extLst>
            </p:cNvPr>
            <p:cNvGrpSpPr/>
            <p:nvPr/>
          </p:nvGrpSpPr>
          <p:grpSpPr>
            <a:xfrm rot="5400000">
              <a:off x="11431316" y="4310635"/>
              <a:ext cx="822576" cy="143574"/>
              <a:chOff x="9143061" y="2134407"/>
              <a:chExt cx="1734051" cy="151186"/>
            </a:xfrm>
          </p:grpSpPr>
          <p:sp>
            <p:nvSpPr>
              <p:cNvPr id="27" name="Rectangle 26">
                <a:extLst>
                  <a:ext uri="{FF2B5EF4-FFF2-40B4-BE49-F238E27FC236}">
                    <a16:creationId xmlns:a16="http://schemas.microsoft.com/office/drawing/2014/main" id="{6FDD4BBE-C23D-5435-C7DC-605C26BCC389}"/>
                  </a:ext>
                </a:extLst>
              </p:cNvPr>
              <p:cNvSpPr/>
              <p:nvPr/>
            </p:nvSpPr>
            <p:spPr>
              <a:xfrm>
                <a:off x="9143061" y="2134408"/>
                <a:ext cx="246887" cy="151185"/>
              </a:xfrm>
              <a:prstGeom prst="rect">
                <a:avLst/>
              </a:prstGeom>
              <a:solidFill>
                <a:srgbClr val="ED7773"/>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DBCE1D3-7A0E-B397-EE0D-FAF2DCE48947}"/>
                  </a:ext>
                </a:extLst>
              </p:cNvPr>
              <p:cNvSpPr/>
              <p:nvPr/>
            </p:nvSpPr>
            <p:spPr>
              <a:xfrm>
                <a:off x="9390922" y="2134408"/>
                <a:ext cx="246887" cy="151185"/>
              </a:xfrm>
              <a:prstGeom prst="rect">
                <a:avLst/>
              </a:prstGeom>
              <a:solidFill>
                <a:srgbClr val="CA9805"/>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5F8F050-852A-4B32-F2CC-1B0F548EE8BA}"/>
                  </a:ext>
                </a:extLst>
              </p:cNvPr>
              <p:cNvSpPr/>
              <p:nvPr/>
            </p:nvSpPr>
            <p:spPr>
              <a:xfrm>
                <a:off x="9638783" y="2134408"/>
                <a:ext cx="246887" cy="151185"/>
              </a:xfrm>
              <a:prstGeom prst="rect">
                <a:avLst/>
              </a:prstGeom>
              <a:solidFill>
                <a:srgbClr val="5BB10F"/>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E8A7E46-E442-B971-0562-077B41A359DC}"/>
                  </a:ext>
                </a:extLst>
              </p:cNvPr>
              <p:cNvSpPr/>
              <p:nvPr/>
            </p:nvSpPr>
            <p:spPr>
              <a:xfrm>
                <a:off x="9886644" y="2134408"/>
                <a:ext cx="246887" cy="151185"/>
              </a:xfrm>
              <a:prstGeom prst="rect">
                <a:avLst/>
              </a:prstGeom>
              <a:solidFill>
                <a:srgbClr val="29B48E"/>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80C5B931-4F12-2CED-1830-F745519B2F76}"/>
                  </a:ext>
                </a:extLst>
              </p:cNvPr>
              <p:cNvSpPr/>
              <p:nvPr/>
            </p:nvSpPr>
            <p:spPr>
              <a:xfrm>
                <a:off x="10134505" y="2134408"/>
                <a:ext cx="246887" cy="151185"/>
              </a:xfrm>
              <a:prstGeom prst="rect">
                <a:avLst/>
              </a:prstGeom>
              <a:solidFill>
                <a:srgbClr val="0EB2F7"/>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ECA7D92-3B13-4009-8755-709A92B99F07}"/>
                  </a:ext>
                </a:extLst>
              </p:cNvPr>
              <p:cNvSpPr/>
              <p:nvPr/>
            </p:nvSpPr>
            <p:spPr>
              <a:xfrm>
                <a:off x="10382365" y="2134407"/>
                <a:ext cx="246887" cy="151185"/>
              </a:xfrm>
              <a:prstGeom prst="rect">
                <a:avLst/>
              </a:prstGeom>
              <a:solidFill>
                <a:srgbClr val="9F84FF"/>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01C88EC-0DEA-844E-FFC1-43B96358EA47}"/>
                  </a:ext>
                </a:extLst>
              </p:cNvPr>
              <p:cNvSpPr/>
              <p:nvPr/>
            </p:nvSpPr>
            <p:spPr>
              <a:xfrm>
                <a:off x="10630225" y="2134408"/>
                <a:ext cx="246887" cy="151185"/>
              </a:xfrm>
              <a:prstGeom prst="rect">
                <a:avLst/>
              </a:prstGeom>
              <a:solidFill>
                <a:srgbClr val="EC69C0"/>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Arrow: Down 57">
            <a:extLst>
              <a:ext uri="{FF2B5EF4-FFF2-40B4-BE49-F238E27FC236}">
                <a16:creationId xmlns:a16="http://schemas.microsoft.com/office/drawing/2014/main" id="{9B5F7C9C-1FA1-0825-68AA-BD4B8C7987A2}"/>
              </a:ext>
            </a:extLst>
          </p:cNvPr>
          <p:cNvSpPr/>
          <p:nvPr/>
        </p:nvSpPr>
        <p:spPr>
          <a:xfrm>
            <a:off x="6923700" y="1691701"/>
            <a:ext cx="346404" cy="294558"/>
          </a:xfrm>
          <a:prstGeom prst="downArrow">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C3BEB966-DE24-2B1E-D0AE-BE64BA1A314A}"/>
              </a:ext>
            </a:extLst>
          </p:cNvPr>
          <p:cNvSpPr txBox="1"/>
          <p:nvPr/>
        </p:nvSpPr>
        <p:spPr>
          <a:xfrm>
            <a:off x="2288213" y="6028397"/>
            <a:ext cx="7920373" cy="369332"/>
          </a:xfrm>
          <a:prstGeom prst="rect">
            <a:avLst/>
          </a:prstGeom>
          <a:noFill/>
        </p:spPr>
        <p:txBody>
          <a:bodyPr wrap="none" rtlCol="0">
            <a:spAutoFit/>
          </a:bodyPr>
          <a:lstStyle/>
          <a:p>
            <a:r>
              <a:rPr lang="en-US" dirty="0"/>
              <a:t>Highlighted clusters here seem more like non-exhausted CD127</a:t>
            </a:r>
            <a:r>
              <a:rPr lang="en-US" baseline="30000" dirty="0"/>
              <a:t>+</a:t>
            </a:r>
            <a:r>
              <a:rPr lang="en-US" dirty="0"/>
              <a:t> than DP CD127</a:t>
            </a:r>
            <a:r>
              <a:rPr lang="en-US" baseline="30000" dirty="0"/>
              <a:t>+</a:t>
            </a:r>
            <a:r>
              <a:rPr lang="en-US" dirty="0"/>
              <a:t>?</a:t>
            </a:r>
          </a:p>
        </p:txBody>
      </p:sp>
    </p:spTree>
    <p:extLst>
      <p:ext uri="{BB962C8B-B14F-4D97-AF65-F5344CB8AC3E}">
        <p14:creationId xmlns:p14="http://schemas.microsoft.com/office/powerpoint/2010/main" val="2148131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5">
            <a:extLst>
              <a:ext uri="{FF2B5EF4-FFF2-40B4-BE49-F238E27FC236}">
                <a16:creationId xmlns:a16="http://schemas.microsoft.com/office/drawing/2014/main" id="{3A012C25-6780-8C5A-FE0B-B6A170CE93E0}"/>
              </a:ext>
            </a:extLst>
          </p:cNvPr>
          <p:cNvSpPr txBox="1">
            <a:spLocks/>
          </p:cNvSpPr>
          <p:nvPr/>
        </p:nvSpPr>
        <p:spPr>
          <a:xfrm>
            <a:off x="990600" y="517525"/>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DP CD127</a:t>
            </a:r>
            <a:r>
              <a:rPr lang="en-US" baseline="30000" dirty="0"/>
              <a:t>+</a:t>
            </a:r>
            <a:r>
              <a:rPr lang="en-US" dirty="0"/>
              <a:t> seem less T</a:t>
            </a:r>
            <a:r>
              <a:rPr lang="en-US" baseline="-25000" dirty="0"/>
              <a:t>eff</a:t>
            </a:r>
            <a:r>
              <a:rPr lang="en-US" dirty="0"/>
              <a:t> than DP PD-1</a:t>
            </a:r>
            <a:r>
              <a:rPr lang="en-US" baseline="30000" dirty="0"/>
              <a:t>+</a:t>
            </a:r>
            <a:r>
              <a:rPr lang="en-US" dirty="0"/>
              <a:t>, peaks near EOMES gene/promoter more accessible in DP CD127</a:t>
            </a:r>
            <a:r>
              <a:rPr lang="en-US" baseline="30000" dirty="0"/>
              <a:t>+</a:t>
            </a:r>
            <a:r>
              <a:rPr lang="en-US" dirty="0"/>
              <a:t> than DP CD57</a:t>
            </a:r>
            <a:r>
              <a:rPr lang="en-US" baseline="30000" dirty="0"/>
              <a:t>+</a:t>
            </a:r>
            <a:endParaRPr lang="en-US" dirty="0"/>
          </a:p>
        </p:txBody>
      </p:sp>
      <p:pic>
        <p:nvPicPr>
          <p:cNvPr id="48" name="Picture 47">
            <a:extLst>
              <a:ext uri="{FF2B5EF4-FFF2-40B4-BE49-F238E27FC236}">
                <a16:creationId xmlns:a16="http://schemas.microsoft.com/office/drawing/2014/main" id="{B21A33CE-C645-372D-0024-BB85230AF4BC}"/>
              </a:ext>
            </a:extLst>
          </p:cNvPr>
          <p:cNvPicPr>
            <a:picLocks noChangeAspect="1"/>
          </p:cNvPicPr>
          <p:nvPr/>
        </p:nvPicPr>
        <p:blipFill>
          <a:blip r:embed="rId3"/>
          <a:stretch>
            <a:fillRect/>
          </a:stretch>
        </p:blipFill>
        <p:spPr>
          <a:xfrm>
            <a:off x="1143000" y="1843088"/>
            <a:ext cx="4244520" cy="4257383"/>
          </a:xfrm>
          <a:prstGeom prst="rect">
            <a:avLst/>
          </a:prstGeom>
        </p:spPr>
      </p:pic>
      <p:pic>
        <p:nvPicPr>
          <p:cNvPr id="2" name="Picture 1">
            <a:extLst>
              <a:ext uri="{FF2B5EF4-FFF2-40B4-BE49-F238E27FC236}">
                <a16:creationId xmlns:a16="http://schemas.microsoft.com/office/drawing/2014/main" id="{FB29A011-AAA7-FE65-1A6B-0F70B7B5AFCF}"/>
              </a:ext>
            </a:extLst>
          </p:cNvPr>
          <p:cNvPicPr>
            <a:picLocks noChangeAspect="1"/>
          </p:cNvPicPr>
          <p:nvPr/>
        </p:nvPicPr>
        <p:blipFill>
          <a:blip r:embed="rId4"/>
          <a:stretch>
            <a:fillRect/>
          </a:stretch>
        </p:blipFill>
        <p:spPr>
          <a:xfrm>
            <a:off x="6689203" y="1843087"/>
            <a:ext cx="4261671" cy="4257384"/>
          </a:xfrm>
          <a:prstGeom prst="rect">
            <a:avLst/>
          </a:prstGeom>
        </p:spPr>
      </p:pic>
      <p:sp>
        <p:nvSpPr>
          <p:cNvPr id="3" name="TextBox 2">
            <a:extLst>
              <a:ext uri="{FF2B5EF4-FFF2-40B4-BE49-F238E27FC236}">
                <a16:creationId xmlns:a16="http://schemas.microsoft.com/office/drawing/2014/main" id="{A44B7623-34E2-42C0-358E-6E5AF1BD38AE}"/>
              </a:ext>
            </a:extLst>
          </p:cNvPr>
          <p:cNvSpPr txBox="1"/>
          <p:nvPr/>
        </p:nvSpPr>
        <p:spPr>
          <a:xfrm>
            <a:off x="1143000" y="6340475"/>
            <a:ext cx="11412298" cy="461665"/>
          </a:xfrm>
          <a:prstGeom prst="rect">
            <a:avLst/>
          </a:prstGeom>
          <a:noFill/>
        </p:spPr>
        <p:txBody>
          <a:bodyPr wrap="square">
            <a:spAutoFit/>
          </a:bodyPr>
          <a:lstStyle/>
          <a:p>
            <a:r>
              <a:rPr lang="en-US" sz="1200" dirty="0"/>
              <a:t>Exhaustion: CD244, SLAMF6, TBX21, PDCD1, HAVCR2, KLRG1, TOX, TCF1, PD1, CTLA4, LAG3, TIM3, TIGIT, </a:t>
            </a:r>
            <a:r>
              <a:rPr lang="en-US" sz="1200" b="0" i="0" u="none" strike="noStrike" dirty="0">
                <a:effectLst/>
                <a:latin typeface="MuseoSans"/>
              </a:rPr>
              <a:t>KIR3DL2, KIR2DL3, NKG2A</a:t>
            </a:r>
            <a:endParaRPr lang="en-US" sz="1200" dirty="0"/>
          </a:p>
          <a:p>
            <a:r>
              <a:rPr lang="en-US" sz="1200" dirty="0">
                <a:solidFill>
                  <a:srgbClr val="03BB38"/>
                </a:solidFill>
              </a:rPr>
              <a:t>Cytotoxicity: GZMA, GZMB, GZMH, GZMM, GZMK, PRF1, NCR1, KLRF1, NKG7</a:t>
            </a:r>
          </a:p>
        </p:txBody>
      </p:sp>
    </p:spTree>
    <p:extLst>
      <p:ext uri="{BB962C8B-B14F-4D97-AF65-F5344CB8AC3E}">
        <p14:creationId xmlns:p14="http://schemas.microsoft.com/office/powerpoint/2010/main" val="3280013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Looking at CD127</a:t>
            </a:r>
            <a:r>
              <a:rPr lang="en-US" baseline="30000" dirty="0"/>
              <a:t>+</a:t>
            </a:r>
            <a:r>
              <a:rPr lang="en-US" dirty="0"/>
              <a:t> vs. CD127</a:t>
            </a:r>
            <a:r>
              <a:rPr lang="en-US" baseline="30000" dirty="0"/>
              <a:t>-</a:t>
            </a:r>
            <a:r>
              <a:rPr lang="en-US" dirty="0"/>
              <a:t> and DP CD127</a:t>
            </a:r>
            <a:r>
              <a:rPr lang="en-US" baseline="30000" dirty="0"/>
              <a:t>+</a:t>
            </a:r>
            <a:r>
              <a:rPr lang="en-US" dirty="0"/>
              <a:t> vs. DP CD127</a:t>
            </a:r>
            <a:r>
              <a:rPr lang="en-US" baseline="30000" dirty="0"/>
              <a:t>-</a:t>
            </a:r>
            <a:r>
              <a:rPr lang="en-US" dirty="0"/>
              <a:t> doesn’t really help answer if CD127s are more T</a:t>
            </a:r>
            <a:r>
              <a:rPr lang="en-US" baseline="-25000" dirty="0"/>
              <a:t>eff</a:t>
            </a:r>
            <a:r>
              <a:rPr lang="en-US" dirty="0"/>
              <a:t> or T</a:t>
            </a:r>
            <a:r>
              <a:rPr lang="en-US" baseline="-25000" dirty="0"/>
              <a:t>ex</a:t>
            </a:r>
          </a:p>
        </p:txBody>
      </p:sp>
      <p:pic>
        <p:nvPicPr>
          <p:cNvPr id="7" name="Picture 6">
            <a:extLst>
              <a:ext uri="{FF2B5EF4-FFF2-40B4-BE49-F238E27FC236}">
                <a16:creationId xmlns:a16="http://schemas.microsoft.com/office/drawing/2014/main" id="{5AD161C2-7D94-D7FE-C182-045B3378D723}"/>
              </a:ext>
            </a:extLst>
          </p:cNvPr>
          <p:cNvPicPr>
            <a:picLocks noChangeAspect="1"/>
          </p:cNvPicPr>
          <p:nvPr/>
        </p:nvPicPr>
        <p:blipFill>
          <a:blip r:embed="rId3"/>
          <a:stretch>
            <a:fillRect/>
          </a:stretch>
        </p:blipFill>
        <p:spPr>
          <a:xfrm>
            <a:off x="6096000" y="1470211"/>
            <a:ext cx="4855625" cy="4840941"/>
          </a:xfrm>
          <a:prstGeom prst="rect">
            <a:avLst/>
          </a:prstGeom>
        </p:spPr>
      </p:pic>
      <p:pic>
        <p:nvPicPr>
          <p:cNvPr id="8" name="Picture 7">
            <a:extLst>
              <a:ext uri="{FF2B5EF4-FFF2-40B4-BE49-F238E27FC236}">
                <a16:creationId xmlns:a16="http://schemas.microsoft.com/office/drawing/2014/main" id="{60D885EC-3FCA-7CAB-9E18-5372CF7CD6E3}"/>
              </a:ext>
            </a:extLst>
          </p:cNvPr>
          <p:cNvPicPr>
            <a:picLocks noChangeAspect="1"/>
          </p:cNvPicPr>
          <p:nvPr/>
        </p:nvPicPr>
        <p:blipFill>
          <a:blip r:embed="rId4"/>
          <a:stretch>
            <a:fillRect/>
          </a:stretch>
        </p:blipFill>
        <p:spPr>
          <a:xfrm>
            <a:off x="881887" y="1470210"/>
            <a:ext cx="4885173" cy="4840941"/>
          </a:xfrm>
          <a:prstGeom prst="rect">
            <a:avLst/>
          </a:prstGeom>
        </p:spPr>
      </p:pic>
      <p:sp>
        <p:nvSpPr>
          <p:cNvPr id="10" name="TextBox 9">
            <a:extLst>
              <a:ext uri="{FF2B5EF4-FFF2-40B4-BE49-F238E27FC236}">
                <a16:creationId xmlns:a16="http://schemas.microsoft.com/office/drawing/2014/main" id="{B8207B66-1826-9811-1271-473B046877F8}"/>
              </a:ext>
            </a:extLst>
          </p:cNvPr>
          <p:cNvSpPr txBox="1"/>
          <p:nvPr/>
        </p:nvSpPr>
        <p:spPr>
          <a:xfrm>
            <a:off x="2030506" y="6311152"/>
            <a:ext cx="11412298" cy="461665"/>
          </a:xfrm>
          <a:prstGeom prst="rect">
            <a:avLst/>
          </a:prstGeom>
          <a:noFill/>
        </p:spPr>
        <p:txBody>
          <a:bodyPr wrap="square">
            <a:spAutoFit/>
          </a:bodyPr>
          <a:lstStyle/>
          <a:p>
            <a:r>
              <a:rPr lang="en-US" sz="1200" dirty="0"/>
              <a:t>Exhaustion: CD244, SLAMF6, TBX21, PDCD1, HAVCR2, KLRG1, TOX, TCF1, PD1, CTLA4, LAG3, TIM3, TIGIT, </a:t>
            </a:r>
            <a:r>
              <a:rPr lang="en-US" sz="1200" b="0" i="0" u="none" strike="noStrike" dirty="0">
                <a:effectLst/>
                <a:latin typeface="MuseoSans"/>
              </a:rPr>
              <a:t>KIR3DL2, KIR2DL3, NKG2A</a:t>
            </a:r>
            <a:endParaRPr lang="en-US" sz="1200" dirty="0"/>
          </a:p>
          <a:p>
            <a:r>
              <a:rPr lang="en-US" sz="1200" dirty="0">
                <a:solidFill>
                  <a:srgbClr val="03BB38"/>
                </a:solidFill>
              </a:rPr>
              <a:t>Cytotoxicity: GZMA, GZMB, GZMH, GZMM, GZMK, PRF1, NCR1, KLRF1, NKG7</a:t>
            </a:r>
          </a:p>
        </p:txBody>
      </p:sp>
    </p:spTree>
    <p:extLst>
      <p:ext uri="{BB962C8B-B14F-4D97-AF65-F5344CB8AC3E}">
        <p14:creationId xmlns:p14="http://schemas.microsoft.com/office/powerpoint/2010/main" val="234140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716275"/>
            <a:ext cx="4461933" cy="1325563"/>
          </a:xfrm>
        </p:spPr>
        <p:txBody>
          <a:bodyPr>
            <a:noAutofit/>
          </a:bodyPr>
          <a:lstStyle/>
          <a:p>
            <a:r>
              <a:rPr lang="en-US" sz="2800" dirty="0"/>
              <a:t>Do see some overlap (bolded) of R vs. NR DARs in grouped cell sort (right) vs. 1 at a time (listed below)</a:t>
            </a:r>
            <a:endParaRPr lang="en-US" sz="1800" dirty="0"/>
          </a:p>
        </p:txBody>
      </p:sp>
      <p:sp>
        <p:nvSpPr>
          <p:cNvPr id="8" name="TextBox 7">
            <a:extLst>
              <a:ext uri="{FF2B5EF4-FFF2-40B4-BE49-F238E27FC236}">
                <a16:creationId xmlns:a16="http://schemas.microsoft.com/office/drawing/2014/main" id="{522E953E-F4A2-C238-F689-CF8CF307BB47}"/>
              </a:ext>
            </a:extLst>
          </p:cNvPr>
          <p:cNvSpPr txBox="1"/>
          <p:nvPr/>
        </p:nvSpPr>
        <p:spPr>
          <a:xfrm>
            <a:off x="838200" y="2241344"/>
            <a:ext cx="3988981" cy="2800767"/>
          </a:xfrm>
          <a:prstGeom prst="rect">
            <a:avLst/>
          </a:prstGeom>
          <a:noFill/>
        </p:spPr>
        <p:txBody>
          <a:bodyPr wrap="square">
            <a:spAutoFit/>
          </a:bodyPr>
          <a:lstStyle/>
          <a:p>
            <a:pPr marL="342900" indent="-342900">
              <a:buFont typeface="Arial" panose="020B0604020202020204" pitchFamily="34" charset="0"/>
              <a:buChar char="•"/>
            </a:pPr>
            <a:r>
              <a:rPr lang="en-US" sz="1600" dirty="0"/>
              <a:t>C10orf128</a:t>
            </a:r>
          </a:p>
          <a:p>
            <a:pPr marL="342900" indent="-342900">
              <a:buFont typeface="Arial" panose="020B0604020202020204" pitchFamily="34" charset="0"/>
              <a:buChar char="•"/>
            </a:pPr>
            <a:r>
              <a:rPr lang="en-US" sz="1600" dirty="0"/>
              <a:t>F8A1</a:t>
            </a:r>
          </a:p>
          <a:p>
            <a:pPr marL="342900" indent="-342900">
              <a:buFont typeface="Arial" panose="020B0604020202020204" pitchFamily="34" charset="0"/>
              <a:buChar char="•"/>
            </a:pPr>
            <a:r>
              <a:rPr lang="en-US" sz="1600" dirty="0"/>
              <a:t>MIR1184-1</a:t>
            </a:r>
          </a:p>
          <a:p>
            <a:pPr marL="342900" indent="-342900">
              <a:buFont typeface="Arial" panose="020B0604020202020204" pitchFamily="34" charset="0"/>
              <a:buChar char="•"/>
            </a:pPr>
            <a:r>
              <a:rPr lang="en-US" sz="1600" dirty="0"/>
              <a:t>AC007679.3</a:t>
            </a:r>
          </a:p>
          <a:p>
            <a:pPr marL="342900" indent="-342900">
              <a:buFont typeface="Arial" panose="020B0604020202020204" pitchFamily="34" charset="0"/>
              <a:buChar char="•"/>
            </a:pPr>
            <a:r>
              <a:rPr lang="en-US" sz="1600" dirty="0"/>
              <a:t>PPIAP68</a:t>
            </a:r>
          </a:p>
          <a:p>
            <a:pPr marL="342900" indent="-342900">
              <a:buFont typeface="Arial" panose="020B0604020202020204" pitchFamily="34" charset="0"/>
              <a:buChar char="•"/>
            </a:pPr>
            <a:r>
              <a:rPr lang="en-US" sz="1600" dirty="0"/>
              <a:t>C10orf71</a:t>
            </a:r>
          </a:p>
          <a:p>
            <a:pPr marL="342900" indent="-342900">
              <a:buFont typeface="Arial" panose="020B0604020202020204" pitchFamily="34" charset="0"/>
              <a:buChar char="•"/>
            </a:pPr>
            <a:r>
              <a:rPr lang="en-US" sz="1600" dirty="0"/>
              <a:t>DISC1</a:t>
            </a:r>
          </a:p>
          <a:p>
            <a:pPr marL="342900" indent="-342900">
              <a:buFont typeface="Arial" panose="020B0604020202020204" pitchFamily="34" charset="0"/>
              <a:buChar char="•"/>
            </a:pPr>
            <a:r>
              <a:rPr lang="en-US" sz="1600" dirty="0"/>
              <a:t>DISQ</a:t>
            </a:r>
          </a:p>
          <a:p>
            <a:pPr marL="342900" indent="-342900">
              <a:buFont typeface="Arial" panose="020B0604020202020204" pitchFamily="34" charset="0"/>
              <a:buChar char="•"/>
            </a:pPr>
            <a:r>
              <a:rPr lang="en-US" sz="1600" b="1" dirty="0"/>
              <a:t>BTBD16</a:t>
            </a:r>
          </a:p>
          <a:p>
            <a:pPr marL="342900" indent="-342900">
              <a:buFont typeface="Arial" panose="020B0604020202020204" pitchFamily="34" charset="0"/>
              <a:buChar char="•"/>
            </a:pPr>
            <a:r>
              <a:rPr lang="en-US" sz="1600" b="1" dirty="0"/>
              <a:t>RNU6-728P</a:t>
            </a:r>
          </a:p>
          <a:p>
            <a:pPr marL="342900" indent="-342900">
              <a:buFont typeface="Arial" panose="020B0604020202020204" pitchFamily="34" charset="0"/>
              <a:buChar char="•"/>
            </a:pPr>
            <a:r>
              <a:rPr lang="en-US" sz="1600" b="1" dirty="0"/>
              <a:t>MIR4279</a:t>
            </a:r>
          </a:p>
        </p:txBody>
      </p:sp>
      <p:pic>
        <p:nvPicPr>
          <p:cNvPr id="4" name="Picture 3">
            <a:extLst>
              <a:ext uri="{FF2B5EF4-FFF2-40B4-BE49-F238E27FC236}">
                <a16:creationId xmlns:a16="http://schemas.microsoft.com/office/drawing/2014/main" id="{E5C4B107-2D27-7B71-6C5C-2C90AF095E3E}"/>
              </a:ext>
            </a:extLst>
          </p:cNvPr>
          <p:cNvPicPr>
            <a:picLocks noChangeAspect="1"/>
          </p:cNvPicPr>
          <p:nvPr/>
        </p:nvPicPr>
        <p:blipFill>
          <a:blip r:embed="rId3"/>
          <a:stretch>
            <a:fillRect/>
          </a:stretch>
        </p:blipFill>
        <p:spPr>
          <a:xfrm>
            <a:off x="5389530" y="0"/>
            <a:ext cx="6802470" cy="6858000"/>
          </a:xfrm>
          <a:prstGeom prst="rect">
            <a:avLst/>
          </a:prstGeom>
        </p:spPr>
      </p:pic>
    </p:spTree>
    <p:extLst>
      <p:ext uri="{BB962C8B-B14F-4D97-AF65-F5344CB8AC3E}">
        <p14:creationId xmlns:p14="http://schemas.microsoft.com/office/powerpoint/2010/main" val="398268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E1FC47B-837B-D44E-BEC7-F3647CB3C2A3}"/>
              </a:ext>
            </a:extLst>
          </p:cNvPr>
          <p:cNvPicPr>
            <a:picLocks noChangeAspect="1"/>
          </p:cNvPicPr>
          <p:nvPr/>
        </p:nvPicPr>
        <p:blipFill>
          <a:blip r:embed="rId3"/>
          <a:stretch>
            <a:fillRect/>
          </a:stretch>
        </p:blipFill>
        <p:spPr>
          <a:xfrm>
            <a:off x="6785983" y="2034359"/>
            <a:ext cx="5406017" cy="3466211"/>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lstStyle/>
          <a:p>
            <a:r>
              <a:rPr lang="en-US" dirty="0"/>
              <a:t>Next steps</a:t>
            </a:r>
          </a:p>
        </p:txBody>
      </p:sp>
      <p:sp>
        <p:nvSpPr>
          <p:cNvPr id="9" name="Content Placeholder 2">
            <a:extLst>
              <a:ext uri="{FF2B5EF4-FFF2-40B4-BE49-F238E27FC236}">
                <a16:creationId xmlns:a16="http://schemas.microsoft.com/office/drawing/2014/main" id="{066FE202-5A44-F498-12FE-18534498ABA6}"/>
              </a:ext>
            </a:extLst>
          </p:cNvPr>
          <p:cNvSpPr>
            <a:spLocks noGrp="1"/>
          </p:cNvSpPr>
          <p:nvPr>
            <p:ph idx="1"/>
          </p:nvPr>
        </p:nvSpPr>
        <p:spPr>
          <a:xfrm>
            <a:off x="838201" y="1919289"/>
            <a:ext cx="6138671" cy="4499440"/>
          </a:xfrm>
        </p:spPr>
        <p:txBody>
          <a:bodyPr>
            <a:normAutofit fontScale="85000" lnSpcReduction="10000"/>
          </a:bodyPr>
          <a:lstStyle/>
          <a:p>
            <a:pPr marL="514350" indent="-514350">
              <a:buFont typeface="+mj-lt"/>
              <a:buAutoNum type="arabicPeriod"/>
            </a:pPr>
            <a:r>
              <a:rPr lang="en-US" dirty="0">
                <a:sym typeface="Wingdings" pitchFamily="2" charset="2"/>
              </a:rPr>
              <a:t>Check out ATAC peak accessibilities near genes from lists from Josh’s presentation</a:t>
            </a:r>
          </a:p>
          <a:p>
            <a:pPr marL="971550" lvl="1" indent="-514350">
              <a:buFont typeface="+mj-lt"/>
              <a:buAutoNum type="alphaLcParenR"/>
            </a:pPr>
            <a:r>
              <a:rPr lang="en-US" dirty="0">
                <a:sym typeface="Wingdings" pitchFamily="2" charset="2"/>
              </a:rPr>
              <a:t>High in CD127</a:t>
            </a:r>
            <a:r>
              <a:rPr lang="en-US" baseline="30000" dirty="0">
                <a:sym typeface="Wingdings" pitchFamily="2" charset="2"/>
              </a:rPr>
              <a:t>+</a:t>
            </a:r>
            <a:r>
              <a:rPr lang="en-US" dirty="0">
                <a:sym typeface="Wingdings" pitchFamily="2" charset="2"/>
              </a:rPr>
              <a:t>: CCR7, CD28, CD27, IL10, CXCR3, SELL, TCF7</a:t>
            </a:r>
          </a:p>
          <a:p>
            <a:pPr marL="971550" lvl="1" indent="-514350">
              <a:buFont typeface="+mj-lt"/>
              <a:buAutoNum type="alphaLcParenR"/>
            </a:pPr>
            <a:r>
              <a:rPr lang="en-US" dirty="0">
                <a:sym typeface="Wingdings" pitchFamily="2" charset="2"/>
              </a:rPr>
              <a:t>Low in CD127</a:t>
            </a:r>
            <a:r>
              <a:rPr lang="en-US" baseline="30000" dirty="0">
                <a:sym typeface="Wingdings" pitchFamily="2" charset="2"/>
              </a:rPr>
              <a:t>+</a:t>
            </a:r>
            <a:r>
              <a:rPr lang="en-US" dirty="0">
                <a:sym typeface="Wingdings" pitchFamily="2" charset="2"/>
              </a:rPr>
              <a:t>: TOX, IRF4, IKZF2, IL2RB, HAVCR2, RUNX3, BATF, IL12RB1, PRDM1, CX3CR1, GZMB, TBX21, IFNAR1, IFNG</a:t>
            </a:r>
          </a:p>
          <a:p>
            <a:pPr marL="514350" indent="-514350">
              <a:buFont typeface="+mj-lt"/>
              <a:buAutoNum type="arabicPeriod"/>
            </a:pPr>
            <a:r>
              <a:rPr lang="en-US" dirty="0">
                <a:sym typeface="Wingdings" pitchFamily="2" charset="2"/>
              </a:rPr>
              <a:t>Complete saturation curves for all 50 P576 libraries before committing to additional sequencing (few libraries appeared to be more saturated than others)</a:t>
            </a:r>
          </a:p>
          <a:p>
            <a:pPr marL="514350" indent="-514350">
              <a:buFont typeface="+mj-lt"/>
              <a:buAutoNum type="arabicPeriod"/>
            </a:pPr>
            <a:r>
              <a:rPr lang="en-US" dirty="0">
                <a:sym typeface="Wingdings" pitchFamily="2" charset="2"/>
              </a:rPr>
              <a:t>Re-run variant calling on </a:t>
            </a:r>
            <a:r>
              <a:rPr lang="en-US" dirty="0" err="1">
                <a:sym typeface="Wingdings" pitchFamily="2" charset="2"/>
              </a:rPr>
              <a:t>downsampled</a:t>
            </a:r>
            <a:r>
              <a:rPr lang="en-US" dirty="0">
                <a:sym typeface="Wingdings" pitchFamily="2" charset="2"/>
              </a:rPr>
              <a:t> P576 to get a sense of how much additional sequencing might help?</a:t>
            </a:r>
          </a:p>
        </p:txBody>
      </p:sp>
      <p:sp>
        <p:nvSpPr>
          <p:cNvPr id="3" name="TextBox 2">
            <a:extLst>
              <a:ext uri="{FF2B5EF4-FFF2-40B4-BE49-F238E27FC236}">
                <a16:creationId xmlns:a16="http://schemas.microsoft.com/office/drawing/2014/main" id="{324750CA-BA7A-71DA-D714-96F7C760C9F5}"/>
              </a:ext>
            </a:extLst>
          </p:cNvPr>
          <p:cNvSpPr txBox="1"/>
          <p:nvPr/>
        </p:nvSpPr>
        <p:spPr>
          <a:xfrm>
            <a:off x="7921752" y="5521075"/>
            <a:ext cx="4270248" cy="646331"/>
          </a:xfrm>
          <a:prstGeom prst="rect">
            <a:avLst/>
          </a:prstGeom>
          <a:noFill/>
        </p:spPr>
        <p:txBody>
          <a:bodyPr wrap="square" rtlCol="0">
            <a:spAutoFit/>
          </a:bodyPr>
          <a:lstStyle/>
          <a:p>
            <a:r>
              <a:rPr lang="en-US" dirty="0"/>
              <a:t>only ~20% of libraries tested so far (computationally slow)</a:t>
            </a:r>
          </a:p>
        </p:txBody>
      </p:sp>
    </p:spTree>
    <p:extLst>
      <p:ext uri="{BB962C8B-B14F-4D97-AF65-F5344CB8AC3E}">
        <p14:creationId xmlns:p14="http://schemas.microsoft.com/office/powerpoint/2010/main" val="1626002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612120" cy="4623402"/>
          </a:xfrm>
        </p:spPr>
        <p:txBody>
          <a:bodyPr>
            <a:normAutofit/>
          </a:bodyPr>
          <a:lstStyle/>
          <a:p>
            <a:r>
              <a:rPr lang="en-US" dirty="0"/>
              <a:t>P576 and P452 MT variant analyses faceted by responder status, timepoint (respectively)</a:t>
            </a:r>
          </a:p>
          <a:p>
            <a:r>
              <a:rPr lang="en-US" dirty="0"/>
              <a:t>P576 PCAs/heatmaps</a:t>
            </a:r>
          </a:p>
          <a:p>
            <a:r>
              <a:rPr lang="en-US" dirty="0"/>
              <a:t>New experiment ideas</a:t>
            </a:r>
          </a:p>
          <a:p>
            <a:r>
              <a:rPr lang="en-US" dirty="0"/>
              <a:t>Debrief of Josh’s presentation</a:t>
            </a:r>
          </a:p>
        </p:txBody>
      </p:sp>
    </p:spTree>
    <p:extLst>
      <p:ext uri="{BB962C8B-B14F-4D97-AF65-F5344CB8AC3E}">
        <p14:creationId xmlns:p14="http://schemas.microsoft.com/office/powerpoint/2010/main" val="1864830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dirty="0"/>
              <a:t>P576: SNV counts in HV1/2 vs. other regions seem to be within order of magnitude of estimated mutation rate fold differences</a:t>
            </a:r>
          </a:p>
        </p:txBody>
      </p:sp>
      <p:sp>
        <p:nvSpPr>
          <p:cNvPr id="6" name="TextBox 5">
            <a:extLst>
              <a:ext uri="{FF2B5EF4-FFF2-40B4-BE49-F238E27FC236}">
                <a16:creationId xmlns:a16="http://schemas.microsoft.com/office/drawing/2014/main" id="{4CA06656-EE10-1F16-1211-1C94D39D4506}"/>
              </a:ext>
            </a:extLst>
          </p:cNvPr>
          <p:cNvSpPr txBox="1"/>
          <p:nvPr/>
        </p:nvSpPr>
        <p:spPr>
          <a:xfrm>
            <a:off x="7651728" y="6094453"/>
            <a:ext cx="5217107" cy="369332"/>
          </a:xfrm>
          <a:prstGeom prst="rect">
            <a:avLst/>
          </a:prstGeom>
          <a:noFill/>
        </p:spPr>
        <p:txBody>
          <a:bodyPr wrap="square">
            <a:spAutoFit/>
          </a:bodyPr>
          <a:lstStyle/>
          <a:p>
            <a:r>
              <a:rPr lang="en-US" dirty="0" err="1"/>
              <a:t>Árnadóttir</a:t>
            </a:r>
            <a:r>
              <a:rPr lang="en-US" dirty="0"/>
              <a:t> et al. (2024) </a:t>
            </a:r>
            <a:r>
              <a:rPr lang="en-US" i="1" dirty="0"/>
              <a:t>Cell</a:t>
            </a:r>
          </a:p>
        </p:txBody>
      </p:sp>
      <p:pic>
        <p:nvPicPr>
          <p:cNvPr id="7" name="Picture 6">
            <a:extLst>
              <a:ext uri="{FF2B5EF4-FFF2-40B4-BE49-F238E27FC236}">
                <a16:creationId xmlns:a16="http://schemas.microsoft.com/office/drawing/2014/main" id="{FFB59A80-AA44-F8F5-BDFC-2015EE57EAFC}"/>
              </a:ext>
            </a:extLst>
          </p:cNvPr>
          <p:cNvPicPr>
            <a:picLocks noChangeAspect="1"/>
          </p:cNvPicPr>
          <p:nvPr/>
        </p:nvPicPr>
        <p:blipFill>
          <a:blip r:embed="rId3"/>
          <a:stretch>
            <a:fillRect/>
          </a:stretch>
        </p:blipFill>
        <p:spPr>
          <a:xfrm>
            <a:off x="5540188" y="2143020"/>
            <a:ext cx="6651812" cy="3912367"/>
          </a:xfrm>
          <a:prstGeom prst="rect">
            <a:avLst/>
          </a:prstGeom>
        </p:spPr>
      </p:pic>
      <p:pic>
        <p:nvPicPr>
          <p:cNvPr id="8" name="Picture 7">
            <a:extLst>
              <a:ext uri="{FF2B5EF4-FFF2-40B4-BE49-F238E27FC236}">
                <a16:creationId xmlns:a16="http://schemas.microsoft.com/office/drawing/2014/main" id="{D8669C22-E343-ACFC-0275-B6DE458A3EC7}"/>
              </a:ext>
            </a:extLst>
          </p:cNvPr>
          <p:cNvPicPr>
            <a:picLocks noChangeAspect="1"/>
          </p:cNvPicPr>
          <p:nvPr/>
        </p:nvPicPr>
        <p:blipFill>
          <a:blip r:embed="rId4"/>
          <a:stretch>
            <a:fillRect/>
          </a:stretch>
        </p:blipFill>
        <p:spPr>
          <a:xfrm>
            <a:off x="0" y="2103954"/>
            <a:ext cx="5539179" cy="3439203"/>
          </a:xfrm>
          <a:prstGeom prst="rect">
            <a:avLst/>
          </a:prstGeom>
        </p:spPr>
      </p:pic>
      <p:sp>
        <p:nvSpPr>
          <p:cNvPr id="9" name="TextBox 8">
            <a:extLst>
              <a:ext uri="{FF2B5EF4-FFF2-40B4-BE49-F238E27FC236}">
                <a16:creationId xmlns:a16="http://schemas.microsoft.com/office/drawing/2014/main" id="{3C5EFC6D-0A3A-477A-7866-996468563CB8}"/>
              </a:ext>
            </a:extLst>
          </p:cNvPr>
          <p:cNvSpPr txBox="1"/>
          <p:nvPr/>
        </p:nvSpPr>
        <p:spPr>
          <a:xfrm>
            <a:off x="660160" y="5277089"/>
            <a:ext cx="577402" cy="369332"/>
          </a:xfrm>
          <a:prstGeom prst="rect">
            <a:avLst/>
          </a:prstGeom>
          <a:noFill/>
        </p:spPr>
        <p:txBody>
          <a:bodyPr wrap="square" rtlCol="0">
            <a:spAutoFit/>
          </a:bodyPr>
          <a:lstStyle/>
          <a:p>
            <a:r>
              <a:rPr lang="en-US" dirty="0">
                <a:solidFill>
                  <a:srgbClr val="0070C0"/>
                </a:solidFill>
              </a:rPr>
              <a:t>HV2</a:t>
            </a:r>
          </a:p>
        </p:txBody>
      </p:sp>
      <p:sp>
        <p:nvSpPr>
          <p:cNvPr id="10" name="TextBox 9">
            <a:extLst>
              <a:ext uri="{FF2B5EF4-FFF2-40B4-BE49-F238E27FC236}">
                <a16:creationId xmlns:a16="http://schemas.microsoft.com/office/drawing/2014/main" id="{5F244638-6531-2C43-E2F1-CFF1D2FD3EEB}"/>
              </a:ext>
            </a:extLst>
          </p:cNvPr>
          <p:cNvSpPr txBox="1"/>
          <p:nvPr/>
        </p:nvSpPr>
        <p:spPr>
          <a:xfrm>
            <a:off x="4836249" y="5277089"/>
            <a:ext cx="577402" cy="369332"/>
          </a:xfrm>
          <a:prstGeom prst="rect">
            <a:avLst/>
          </a:prstGeom>
          <a:noFill/>
        </p:spPr>
        <p:txBody>
          <a:bodyPr wrap="square" rtlCol="0">
            <a:spAutoFit/>
          </a:bodyPr>
          <a:lstStyle/>
          <a:p>
            <a:r>
              <a:rPr lang="en-US" dirty="0">
                <a:solidFill>
                  <a:srgbClr val="FF0000"/>
                </a:solidFill>
              </a:rPr>
              <a:t>HV1</a:t>
            </a:r>
          </a:p>
        </p:txBody>
      </p:sp>
    </p:spTree>
    <p:extLst>
      <p:ext uri="{BB962C8B-B14F-4D97-AF65-F5344CB8AC3E}">
        <p14:creationId xmlns:p14="http://schemas.microsoft.com/office/powerpoint/2010/main" val="3029727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P576: MT variant ordering by cell sort is rather consistent across donors (DP CD57</a:t>
            </a:r>
            <a:r>
              <a:rPr lang="en-US" baseline="30000" dirty="0"/>
              <a:t>+</a:t>
            </a:r>
            <a:r>
              <a:rPr lang="en-US" dirty="0"/>
              <a:t> usually top, non-exhausted CD127</a:t>
            </a:r>
            <a:r>
              <a:rPr lang="en-US" baseline="30000" dirty="0"/>
              <a:t>+</a:t>
            </a:r>
            <a:r>
              <a:rPr lang="en-US" dirty="0"/>
              <a:t> usually bottom)</a:t>
            </a:r>
          </a:p>
        </p:txBody>
      </p:sp>
      <p:pic>
        <p:nvPicPr>
          <p:cNvPr id="2" name="Picture 1">
            <a:extLst>
              <a:ext uri="{FF2B5EF4-FFF2-40B4-BE49-F238E27FC236}">
                <a16:creationId xmlns:a16="http://schemas.microsoft.com/office/drawing/2014/main" id="{02844459-55C6-A553-5B5A-7FFC6C570DC0}"/>
              </a:ext>
            </a:extLst>
          </p:cNvPr>
          <p:cNvPicPr>
            <a:picLocks noChangeAspect="1"/>
          </p:cNvPicPr>
          <p:nvPr/>
        </p:nvPicPr>
        <p:blipFill>
          <a:blip r:embed="rId3"/>
          <a:stretch>
            <a:fillRect/>
          </a:stretch>
        </p:blipFill>
        <p:spPr>
          <a:xfrm>
            <a:off x="2050448" y="1759974"/>
            <a:ext cx="8066946" cy="5098026"/>
          </a:xfrm>
          <a:prstGeom prst="rect">
            <a:avLst/>
          </a:prstGeom>
        </p:spPr>
      </p:pic>
      <p:sp>
        <p:nvSpPr>
          <p:cNvPr id="4" name="TextBox 3">
            <a:extLst>
              <a:ext uri="{FF2B5EF4-FFF2-40B4-BE49-F238E27FC236}">
                <a16:creationId xmlns:a16="http://schemas.microsoft.com/office/drawing/2014/main" id="{4533D452-A138-6077-E8C0-9E5A825B86F8}"/>
              </a:ext>
            </a:extLst>
          </p:cNvPr>
          <p:cNvSpPr txBox="1"/>
          <p:nvPr/>
        </p:nvSpPr>
        <p:spPr>
          <a:xfrm>
            <a:off x="8446008" y="2523847"/>
            <a:ext cx="2907792" cy="923330"/>
          </a:xfrm>
          <a:prstGeom prst="rect">
            <a:avLst/>
          </a:prstGeom>
          <a:noFill/>
        </p:spPr>
        <p:txBody>
          <a:bodyPr wrap="square" rtlCol="0">
            <a:spAutoFit/>
          </a:bodyPr>
          <a:lstStyle/>
          <a:p>
            <a:r>
              <a:rPr lang="en-US" dirty="0"/>
              <a:t>2 responders have low var counts, including 0 counts for multiple sorts…</a:t>
            </a:r>
          </a:p>
        </p:txBody>
      </p:sp>
    </p:spTree>
    <p:extLst>
      <p:ext uri="{BB962C8B-B14F-4D97-AF65-F5344CB8AC3E}">
        <p14:creationId xmlns:p14="http://schemas.microsoft.com/office/powerpoint/2010/main" val="2403043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P576: still see DP CD57</a:t>
            </a:r>
            <a:r>
              <a:rPr lang="en-US" baseline="30000" dirty="0"/>
              <a:t>+</a:t>
            </a:r>
            <a:r>
              <a:rPr lang="en-US" dirty="0"/>
              <a:t> having more vars with inclusion of 0s, still more-so at low </a:t>
            </a:r>
            <a:r>
              <a:rPr lang="en-US" dirty="0" err="1"/>
              <a:t>min_var_freq</a:t>
            </a:r>
            <a:r>
              <a:rPr lang="en-US" dirty="0"/>
              <a:t> (trend dulled a bit)</a:t>
            </a:r>
          </a:p>
        </p:txBody>
      </p:sp>
      <p:pic>
        <p:nvPicPr>
          <p:cNvPr id="3" name="Picture 2">
            <a:extLst>
              <a:ext uri="{FF2B5EF4-FFF2-40B4-BE49-F238E27FC236}">
                <a16:creationId xmlns:a16="http://schemas.microsoft.com/office/drawing/2014/main" id="{21F645E2-AAF9-12BA-7E48-1FE1EE6E426B}"/>
              </a:ext>
            </a:extLst>
          </p:cNvPr>
          <p:cNvPicPr>
            <a:picLocks noChangeAspect="1"/>
          </p:cNvPicPr>
          <p:nvPr/>
        </p:nvPicPr>
        <p:blipFill>
          <a:blip r:embed="rId3"/>
          <a:stretch>
            <a:fillRect/>
          </a:stretch>
        </p:blipFill>
        <p:spPr>
          <a:xfrm>
            <a:off x="1447800" y="1464796"/>
            <a:ext cx="8509000" cy="5393204"/>
          </a:xfrm>
          <a:prstGeom prst="rect">
            <a:avLst/>
          </a:prstGeom>
        </p:spPr>
      </p:pic>
      <p:cxnSp>
        <p:nvCxnSpPr>
          <p:cNvPr id="4" name="Straight Connector 3">
            <a:extLst>
              <a:ext uri="{FF2B5EF4-FFF2-40B4-BE49-F238E27FC236}">
                <a16:creationId xmlns:a16="http://schemas.microsoft.com/office/drawing/2014/main" id="{862F00E5-8213-81E1-8374-6B3A1BC61280}"/>
              </a:ext>
            </a:extLst>
          </p:cNvPr>
          <p:cNvCxnSpPr>
            <a:cxnSpLocks/>
          </p:cNvCxnSpPr>
          <p:nvPr/>
        </p:nvCxnSpPr>
        <p:spPr>
          <a:xfrm>
            <a:off x="2887133" y="2134274"/>
            <a:ext cx="3272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349FA55-969A-6402-38C6-49D6C27B4357}"/>
              </a:ext>
            </a:extLst>
          </p:cNvPr>
          <p:cNvSpPr txBox="1"/>
          <p:nvPr/>
        </p:nvSpPr>
        <p:spPr>
          <a:xfrm>
            <a:off x="2919974" y="2134274"/>
            <a:ext cx="261610" cy="276999"/>
          </a:xfrm>
          <a:prstGeom prst="rect">
            <a:avLst/>
          </a:prstGeom>
          <a:noFill/>
        </p:spPr>
        <p:txBody>
          <a:bodyPr wrap="none" rtlCol="0">
            <a:spAutoFit/>
          </a:bodyPr>
          <a:lstStyle/>
          <a:p>
            <a:r>
              <a:rPr lang="en-US" sz="1200" dirty="0"/>
              <a:t>*</a:t>
            </a:r>
          </a:p>
        </p:txBody>
      </p:sp>
      <p:cxnSp>
        <p:nvCxnSpPr>
          <p:cNvPr id="14" name="Straight Connector 13">
            <a:extLst>
              <a:ext uri="{FF2B5EF4-FFF2-40B4-BE49-F238E27FC236}">
                <a16:creationId xmlns:a16="http://schemas.microsoft.com/office/drawing/2014/main" id="{64BAB69A-0725-5A3B-C7DA-82E79F3ED4A7}"/>
              </a:ext>
            </a:extLst>
          </p:cNvPr>
          <p:cNvCxnSpPr>
            <a:cxnSpLocks/>
          </p:cNvCxnSpPr>
          <p:nvPr/>
        </p:nvCxnSpPr>
        <p:spPr>
          <a:xfrm>
            <a:off x="2514597" y="2411273"/>
            <a:ext cx="6540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4DE32F7-DF13-DBB6-6C5D-CC57920C942C}"/>
              </a:ext>
            </a:extLst>
          </p:cNvPr>
          <p:cNvSpPr txBox="1"/>
          <p:nvPr/>
        </p:nvSpPr>
        <p:spPr>
          <a:xfrm>
            <a:off x="2724873" y="2506216"/>
            <a:ext cx="261610" cy="276999"/>
          </a:xfrm>
          <a:prstGeom prst="rect">
            <a:avLst/>
          </a:prstGeom>
          <a:noFill/>
        </p:spPr>
        <p:txBody>
          <a:bodyPr wrap="none" rtlCol="0">
            <a:spAutoFit/>
          </a:bodyPr>
          <a:lstStyle/>
          <a:p>
            <a:r>
              <a:rPr lang="en-US" sz="1200" dirty="0"/>
              <a:t>*</a:t>
            </a:r>
          </a:p>
        </p:txBody>
      </p:sp>
      <p:cxnSp>
        <p:nvCxnSpPr>
          <p:cNvPr id="17" name="Straight Connector 16">
            <a:extLst>
              <a:ext uri="{FF2B5EF4-FFF2-40B4-BE49-F238E27FC236}">
                <a16:creationId xmlns:a16="http://schemas.microsoft.com/office/drawing/2014/main" id="{7CC151A6-1708-DDC4-554D-883FB771AA6D}"/>
              </a:ext>
            </a:extLst>
          </p:cNvPr>
          <p:cNvCxnSpPr>
            <a:cxnSpLocks/>
          </p:cNvCxnSpPr>
          <p:nvPr/>
        </p:nvCxnSpPr>
        <p:spPr>
          <a:xfrm>
            <a:off x="3269999" y="2411273"/>
            <a:ext cx="6540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7594603-E278-8E62-987D-6FFF7D1933D2}"/>
              </a:ext>
            </a:extLst>
          </p:cNvPr>
          <p:cNvSpPr txBox="1"/>
          <p:nvPr/>
        </p:nvSpPr>
        <p:spPr>
          <a:xfrm>
            <a:off x="3480275" y="2506216"/>
            <a:ext cx="261610" cy="276999"/>
          </a:xfrm>
          <a:prstGeom prst="rect">
            <a:avLst/>
          </a:prstGeom>
          <a:noFill/>
        </p:spPr>
        <p:txBody>
          <a:bodyPr wrap="none" rtlCol="0">
            <a:spAutoFit/>
          </a:bodyPr>
          <a:lstStyle/>
          <a:p>
            <a:r>
              <a:rPr lang="en-US" sz="1200" dirty="0"/>
              <a:t>*</a:t>
            </a:r>
          </a:p>
        </p:txBody>
      </p:sp>
      <p:sp>
        <p:nvSpPr>
          <p:cNvPr id="19" name="TextBox 18">
            <a:extLst>
              <a:ext uri="{FF2B5EF4-FFF2-40B4-BE49-F238E27FC236}">
                <a16:creationId xmlns:a16="http://schemas.microsoft.com/office/drawing/2014/main" id="{3A72D040-1EFE-B235-A84E-AF00C1C2162E}"/>
              </a:ext>
            </a:extLst>
          </p:cNvPr>
          <p:cNvSpPr txBox="1"/>
          <p:nvPr/>
        </p:nvSpPr>
        <p:spPr>
          <a:xfrm>
            <a:off x="3469319" y="6519951"/>
            <a:ext cx="345960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p &lt; 0.05</a:t>
            </a:r>
            <a:endParaRPr lang="en-US" b="0" i="0" u="none" strike="noStrike" dirty="0">
              <a:solidFill>
                <a:srgbClr val="212121"/>
              </a:solidFill>
              <a:effectLst/>
              <a:latin typeface="Cambria" panose="02040503050406030204" pitchFamily="18" charset="0"/>
            </a:endParaRPr>
          </a:p>
        </p:txBody>
      </p:sp>
    </p:spTree>
    <p:extLst>
      <p:ext uri="{BB962C8B-B14F-4D97-AF65-F5344CB8AC3E}">
        <p14:creationId xmlns:p14="http://schemas.microsoft.com/office/powerpoint/2010/main" val="929778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4478825" cy="1825625"/>
          </a:xfrm>
        </p:spPr>
        <p:txBody>
          <a:bodyPr>
            <a:normAutofit/>
          </a:bodyPr>
          <a:lstStyle/>
          <a:p>
            <a:r>
              <a:rPr lang="en-US" dirty="0"/>
              <a:t>P576: faceting by responder status</a:t>
            </a:r>
          </a:p>
        </p:txBody>
      </p:sp>
      <p:pic>
        <p:nvPicPr>
          <p:cNvPr id="2" name="Picture 1">
            <a:extLst>
              <a:ext uri="{FF2B5EF4-FFF2-40B4-BE49-F238E27FC236}">
                <a16:creationId xmlns:a16="http://schemas.microsoft.com/office/drawing/2014/main" id="{6CADD628-70FC-7373-7DEA-2A7C39E5A6D7}"/>
              </a:ext>
            </a:extLst>
          </p:cNvPr>
          <p:cNvPicPr>
            <a:picLocks noChangeAspect="1"/>
          </p:cNvPicPr>
          <p:nvPr/>
        </p:nvPicPr>
        <p:blipFill>
          <a:blip r:embed="rId3"/>
          <a:stretch>
            <a:fillRect/>
          </a:stretch>
        </p:blipFill>
        <p:spPr>
          <a:xfrm>
            <a:off x="5296319" y="0"/>
            <a:ext cx="6895681" cy="6858000"/>
          </a:xfrm>
          <a:prstGeom prst="rect">
            <a:avLst/>
          </a:prstGeom>
        </p:spPr>
      </p:pic>
      <p:sp>
        <p:nvSpPr>
          <p:cNvPr id="4" name="TextBox 3">
            <a:extLst>
              <a:ext uri="{FF2B5EF4-FFF2-40B4-BE49-F238E27FC236}">
                <a16:creationId xmlns:a16="http://schemas.microsoft.com/office/drawing/2014/main" id="{7D9A4509-23CD-7BAF-B849-A7B50793508C}"/>
              </a:ext>
            </a:extLst>
          </p:cNvPr>
          <p:cNvSpPr txBox="1"/>
          <p:nvPr/>
        </p:nvSpPr>
        <p:spPr>
          <a:xfrm>
            <a:off x="10997780" y="5907867"/>
            <a:ext cx="2989006" cy="646331"/>
          </a:xfrm>
          <a:prstGeom prst="rect">
            <a:avLst/>
          </a:prstGeom>
          <a:noFill/>
        </p:spPr>
        <p:txBody>
          <a:bodyPr wrap="square" rtlCol="0">
            <a:spAutoFit/>
          </a:bodyPr>
          <a:lstStyle/>
          <a:p>
            <a:r>
              <a:rPr lang="en-US" dirty="0"/>
              <a:t>n = 6 (R)</a:t>
            </a:r>
          </a:p>
          <a:p>
            <a:r>
              <a:rPr lang="en-US" dirty="0"/>
              <a:t>n = 4 (NR)</a:t>
            </a:r>
          </a:p>
        </p:txBody>
      </p:sp>
      <p:sp>
        <p:nvSpPr>
          <p:cNvPr id="3" name="Content Placeholder 2">
            <a:extLst>
              <a:ext uri="{FF2B5EF4-FFF2-40B4-BE49-F238E27FC236}">
                <a16:creationId xmlns:a16="http://schemas.microsoft.com/office/drawing/2014/main" id="{936A292D-3E42-AF25-D62E-859A91CC89D0}"/>
              </a:ext>
            </a:extLst>
          </p:cNvPr>
          <p:cNvSpPr>
            <a:spLocks noGrp="1"/>
          </p:cNvSpPr>
          <p:nvPr>
            <p:ph idx="1"/>
          </p:nvPr>
        </p:nvSpPr>
        <p:spPr>
          <a:xfrm>
            <a:off x="838201" y="1919289"/>
            <a:ext cx="4309872" cy="4499440"/>
          </a:xfrm>
        </p:spPr>
        <p:txBody>
          <a:bodyPr>
            <a:normAutofit/>
          </a:bodyPr>
          <a:lstStyle/>
          <a:p>
            <a:pPr marL="514350" indent="-514350">
              <a:buFont typeface="+mj-lt"/>
              <a:buAutoNum type="arabicPeriod"/>
            </a:pPr>
            <a:r>
              <a:rPr lang="en-US" dirty="0"/>
              <a:t>DP CD57</a:t>
            </a:r>
            <a:r>
              <a:rPr lang="en-US" baseline="30000" dirty="0"/>
              <a:t>+</a:t>
            </a:r>
            <a:r>
              <a:rPr lang="en-US" dirty="0"/>
              <a:t> vars higher than other sorts more dramatic in NR than R</a:t>
            </a:r>
          </a:p>
          <a:p>
            <a:pPr marL="514350" indent="-514350">
              <a:buFont typeface="+mj-lt"/>
              <a:buAutoNum type="arabicPeriod"/>
            </a:pPr>
            <a:r>
              <a:rPr lang="en-US" dirty="0"/>
              <a:t>no significant differences in var counts between R and NR within each sort</a:t>
            </a:r>
            <a:endParaRPr lang="en-US" dirty="0">
              <a:sym typeface="Wingdings" pitchFamily="2" charset="2"/>
            </a:endParaRPr>
          </a:p>
        </p:txBody>
      </p:sp>
      <p:sp>
        <p:nvSpPr>
          <p:cNvPr id="7" name="TextBox 6">
            <a:extLst>
              <a:ext uri="{FF2B5EF4-FFF2-40B4-BE49-F238E27FC236}">
                <a16:creationId xmlns:a16="http://schemas.microsoft.com/office/drawing/2014/main" id="{369D64BA-0476-C46B-19F4-AE82C0502E4F}"/>
              </a:ext>
            </a:extLst>
          </p:cNvPr>
          <p:cNvSpPr txBox="1"/>
          <p:nvPr/>
        </p:nvSpPr>
        <p:spPr>
          <a:xfrm>
            <a:off x="1857424" y="6480159"/>
            <a:ext cx="345960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p &lt; 0.05</a:t>
            </a:r>
            <a:endParaRPr lang="en-US" b="0" i="0" u="none" strike="noStrike" dirty="0">
              <a:solidFill>
                <a:srgbClr val="212121"/>
              </a:solidFill>
              <a:effectLst/>
              <a:latin typeface="Cambria" panose="02040503050406030204" pitchFamily="18" charset="0"/>
            </a:endParaRPr>
          </a:p>
        </p:txBody>
      </p:sp>
      <p:cxnSp>
        <p:nvCxnSpPr>
          <p:cNvPr id="14" name="Straight Connector 13">
            <a:extLst>
              <a:ext uri="{FF2B5EF4-FFF2-40B4-BE49-F238E27FC236}">
                <a16:creationId xmlns:a16="http://schemas.microsoft.com/office/drawing/2014/main" id="{14E1FD4A-0BB9-1B6A-9A85-4E18E6A31416}"/>
              </a:ext>
            </a:extLst>
          </p:cNvPr>
          <p:cNvCxnSpPr>
            <a:cxnSpLocks/>
          </p:cNvCxnSpPr>
          <p:nvPr/>
        </p:nvCxnSpPr>
        <p:spPr>
          <a:xfrm>
            <a:off x="7040786" y="625213"/>
            <a:ext cx="914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25141C0-E670-10B7-B59B-11E6300C92F6}"/>
              </a:ext>
            </a:extLst>
          </p:cNvPr>
          <p:cNvSpPr txBox="1"/>
          <p:nvPr/>
        </p:nvSpPr>
        <p:spPr>
          <a:xfrm>
            <a:off x="7403804" y="613767"/>
            <a:ext cx="261610" cy="276999"/>
          </a:xfrm>
          <a:prstGeom prst="rect">
            <a:avLst/>
          </a:prstGeom>
          <a:noFill/>
        </p:spPr>
        <p:txBody>
          <a:bodyPr wrap="none" rtlCol="0">
            <a:spAutoFit/>
          </a:bodyPr>
          <a:lstStyle/>
          <a:p>
            <a:r>
              <a:rPr lang="en-US" sz="1200" dirty="0"/>
              <a:t>*</a:t>
            </a:r>
          </a:p>
        </p:txBody>
      </p:sp>
      <p:cxnSp>
        <p:nvCxnSpPr>
          <p:cNvPr id="17" name="Straight Connector 16">
            <a:extLst>
              <a:ext uri="{FF2B5EF4-FFF2-40B4-BE49-F238E27FC236}">
                <a16:creationId xmlns:a16="http://schemas.microsoft.com/office/drawing/2014/main" id="{4B96EF68-B82B-EC84-122F-1F4C61EBC33D}"/>
              </a:ext>
            </a:extLst>
          </p:cNvPr>
          <p:cNvCxnSpPr>
            <a:cxnSpLocks/>
          </p:cNvCxnSpPr>
          <p:nvPr/>
        </p:nvCxnSpPr>
        <p:spPr>
          <a:xfrm>
            <a:off x="7049930" y="2880733"/>
            <a:ext cx="9876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60C63B1-4896-C9E3-D25A-4673B6C80BE7}"/>
              </a:ext>
            </a:extLst>
          </p:cNvPr>
          <p:cNvSpPr txBox="1"/>
          <p:nvPr/>
        </p:nvSpPr>
        <p:spPr>
          <a:xfrm>
            <a:off x="7412948" y="2869287"/>
            <a:ext cx="261610" cy="276999"/>
          </a:xfrm>
          <a:prstGeom prst="rect">
            <a:avLst/>
          </a:prstGeom>
          <a:noFill/>
        </p:spPr>
        <p:txBody>
          <a:bodyPr wrap="none" rtlCol="0">
            <a:spAutoFit/>
          </a:bodyPr>
          <a:lstStyle/>
          <a:p>
            <a:r>
              <a:rPr lang="en-US" sz="1200" dirty="0"/>
              <a:t>*</a:t>
            </a:r>
          </a:p>
        </p:txBody>
      </p:sp>
      <p:cxnSp>
        <p:nvCxnSpPr>
          <p:cNvPr id="19" name="Straight Connector 18">
            <a:extLst>
              <a:ext uri="{FF2B5EF4-FFF2-40B4-BE49-F238E27FC236}">
                <a16:creationId xmlns:a16="http://schemas.microsoft.com/office/drawing/2014/main" id="{23BB6A15-5C95-4B00-577D-7E6FB244DA19}"/>
              </a:ext>
            </a:extLst>
          </p:cNvPr>
          <p:cNvCxnSpPr>
            <a:cxnSpLocks/>
          </p:cNvCxnSpPr>
          <p:nvPr/>
        </p:nvCxnSpPr>
        <p:spPr>
          <a:xfrm>
            <a:off x="7049930" y="5120267"/>
            <a:ext cx="9876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C8FC589-C300-5187-EB6E-B9FC0A286591}"/>
              </a:ext>
            </a:extLst>
          </p:cNvPr>
          <p:cNvSpPr txBox="1"/>
          <p:nvPr/>
        </p:nvSpPr>
        <p:spPr>
          <a:xfrm>
            <a:off x="7412948" y="5136253"/>
            <a:ext cx="261610" cy="276999"/>
          </a:xfrm>
          <a:prstGeom prst="rect">
            <a:avLst/>
          </a:prstGeom>
          <a:noFill/>
        </p:spPr>
        <p:txBody>
          <a:bodyPr wrap="none" rtlCol="0">
            <a:spAutoFit/>
          </a:bodyPr>
          <a:lstStyle/>
          <a:p>
            <a:r>
              <a:rPr lang="en-US" sz="1200" dirty="0"/>
              <a:t>*</a:t>
            </a:r>
          </a:p>
        </p:txBody>
      </p:sp>
    </p:spTree>
    <p:extLst>
      <p:ext uri="{BB962C8B-B14F-4D97-AF65-F5344CB8AC3E}">
        <p14:creationId xmlns:p14="http://schemas.microsoft.com/office/powerpoint/2010/main" val="3710099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7401232" cy="1896294"/>
          </a:xfrm>
        </p:spPr>
        <p:txBody>
          <a:bodyPr>
            <a:normAutofit fontScale="90000"/>
          </a:bodyPr>
          <a:lstStyle/>
          <a:p>
            <a:r>
              <a:rPr lang="en-US" dirty="0"/>
              <a:t>P452: no significant differences in var counts between timepoints, although DP PD-1</a:t>
            </a:r>
            <a:r>
              <a:rPr lang="en-US" baseline="30000" dirty="0"/>
              <a:t>+</a:t>
            </a:r>
            <a:r>
              <a:rPr lang="en-US" dirty="0"/>
              <a:t> vars trend up and DN ones (surprisingly) trend down over time</a:t>
            </a:r>
          </a:p>
        </p:txBody>
      </p:sp>
      <p:pic>
        <p:nvPicPr>
          <p:cNvPr id="5" name="Picture 4">
            <a:extLst>
              <a:ext uri="{FF2B5EF4-FFF2-40B4-BE49-F238E27FC236}">
                <a16:creationId xmlns:a16="http://schemas.microsoft.com/office/drawing/2014/main" id="{10535B49-E3E0-2B03-AA84-3470C2B06EE2}"/>
              </a:ext>
            </a:extLst>
          </p:cNvPr>
          <p:cNvPicPr>
            <a:picLocks noChangeAspect="1"/>
          </p:cNvPicPr>
          <p:nvPr/>
        </p:nvPicPr>
        <p:blipFill>
          <a:blip r:embed="rId3"/>
          <a:stretch>
            <a:fillRect/>
          </a:stretch>
        </p:blipFill>
        <p:spPr>
          <a:xfrm>
            <a:off x="8067827" y="0"/>
            <a:ext cx="4124173" cy="6858000"/>
          </a:xfrm>
          <a:prstGeom prst="rect">
            <a:avLst/>
          </a:prstGeom>
        </p:spPr>
      </p:pic>
      <p:sp>
        <p:nvSpPr>
          <p:cNvPr id="7" name="TextBox 6">
            <a:extLst>
              <a:ext uri="{FF2B5EF4-FFF2-40B4-BE49-F238E27FC236}">
                <a16:creationId xmlns:a16="http://schemas.microsoft.com/office/drawing/2014/main" id="{84E971A0-E0B2-F172-A0C1-9415F6D695D3}"/>
              </a:ext>
            </a:extLst>
          </p:cNvPr>
          <p:cNvSpPr txBox="1"/>
          <p:nvPr/>
        </p:nvSpPr>
        <p:spPr>
          <a:xfrm>
            <a:off x="4467377" y="5015547"/>
            <a:ext cx="3600450" cy="369332"/>
          </a:xfrm>
          <a:prstGeom prst="rect">
            <a:avLst/>
          </a:prstGeom>
          <a:noFill/>
        </p:spPr>
        <p:txBody>
          <a:bodyPr wrap="square" rtlCol="0">
            <a:spAutoFit/>
          </a:bodyPr>
          <a:lstStyle/>
          <a:p>
            <a:r>
              <a:rPr lang="en-US" dirty="0"/>
              <a:t>n = 4 (donors)</a:t>
            </a:r>
          </a:p>
        </p:txBody>
      </p:sp>
    </p:spTree>
    <p:extLst>
      <p:ext uri="{BB962C8B-B14F-4D97-AF65-F5344CB8AC3E}">
        <p14:creationId xmlns:p14="http://schemas.microsoft.com/office/powerpoint/2010/main" val="2810682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199" y="365125"/>
            <a:ext cx="10852355" cy="1896294"/>
          </a:xfrm>
        </p:spPr>
        <p:txBody>
          <a:bodyPr>
            <a:normAutofit/>
          </a:bodyPr>
          <a:lstStyle/>
          <a:p>
            <a:r>
              <a:rPr lang="en-US" dirty="0"/>
              <a:t>P452: surprisingly observe substantial variant (position) losses and gains in all 3 cell sorts between timepoints</a:t>
            </a:r>
          </a:p>
        </p:txBody>
      </p:sp>
      <p:pic>
        <p:nvPicPr>
          <p:cNvPr id="2" name="Picture 1">
            <a:extLst>
              <a:ext uri="{FF2B5EF4-FFF2-40B4-BE49-F238E27FC236}">
                <a16:creationId xmlns:a16="http://schemas.microsoft.com/office/drawing/2014/main" id="{73BA9087-9018-9BF1-3E66-22A20EBB7ACC}"/>
              </a:ext>
            </a:extLst>
          </p:cNvPr>
          <p:cNvPicPr>
            <a:picLocks noChangeAspect="1"/>
          </p:cNvPicPr>
          <p:nvPr/>
        </p:nvPicPr>
        <p:blipFill>
          <a:blip r:embed="rId3"/>
          <a:stretch>
            <a:fillRect/>
          </a:stretch>
        </p:blipFill>
        <p:spPr>
          <a:xfrm>
            <a:off x="-2" y="3008671"/>
            <a:ext cx="4034257" cy="2509818"/>
          </a:xfrm>
          <a:prstGeom prst="rect">
            <a:avLst/>
          </a:prstGeom>
        </p:spPr>
      </p:pic>
      <p:pic>
        <p:nvPicPr>
          <p:cNvPr id="3" name="Picture 2">
            <a:extLst>
              <a:ext uri="{FF2B5EF4-FFF2-40B4-BE49-F238E27FC236}">
                <a16:creationId xmlns:a16="http://schemas.microsoft.com/office/drawing/2014/main" id="{D5F38621-005B-1CBA-0604-E31E728990C9}"/>
              </a:ext>
            </a:extLst>
          </p:cNvPr>
          <p:cNvPicPr>
            <a:picLocks noChangeAspect="1"/>
          </p:cNvPicPr>
          <p:nvPr/>
        </p:nvPicPr>
        <p:blipFill>
          <a:blip r:embed="rId4"/>
          <a:stretch>
            <a:fillRect/>
          </a:stretch>
        </p:blipFill>
        <p:spPr>
          <a:xfrm>
            <a:off x="8155379" y="3008671"/>
            <a:ext cx="3957789" cy="2509818"/>
          </a:xfrm>
          <a:prstGeom prst="rect">
            <a:avLst/>
          </a:prstGeom>
        </p:spPr>
      </p:pic>
      <p:pic>
        <p:nvPicPr>
          <p:cNvPr id="4" name="Picture 3">
            <a:extLst>
              <a:ext uri="{FF2B5EF4-FFF2-40B4-BE49-F238E27FC236}">
                <a16:creationId xmlns:a16="http://schemas.microsoft.com/office/drawing/2014/main" id="{4CCC7EF8-B856-1322-6F58-C0E6529E9444}"/>
              </a:ext>
            </a:extLst>
          </p:cNvPr>
          <p:cNvPicPr>
            <a:picLocks noChangeAspect="1"/>
          </p:cNvPicPr>
          <p:nvPr/>
        </p:nvPicPr>
        <p:blipFill>
          <a:blip r:embed="rId5"/>
          <a:stretch>
            <a:fillRect/>
          </a:stretch>
        </p:blipFill>
        <p:spPr>
          <a:xfrm>
            <a:off x="4103081" y="3008671"/>
            <a:ext cx="3983473" cy="2509818"/>
          </a:xfrm>
          <a:prstGeom prst="rect">
            <a:avLst/>
          </a:prstGeom>
        </p:spPr>
      </p:pic>
    </p:spTree>
    <p:extLst>
      <p:ext uri="{BB962C8B-B14F-4D97-AF65-F5344CB8AC3E}">
        <p14:creationId xmlns:p14="http://schemas.microsoft.com/office/powerpoint/2010/main" val="1236097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199" y="365124"/>
            <a:ext cx="5545668" cy="1532501"/>
          </a:xfrm>
        </p:spPr>
        <p:txBody>
          <a:bodyPr>
            <a:normAutofit/>
          </a:bodyPr>
          <a:lstStyle/>
          <a:p>
            <a:r>
              <a:rPr lang="en-US" dirty="0"/>
              <a:t>P576: combined heatmap, ~same conclusions as PCA</a:t>
            </a:r>
          </a:p>
        </p:txBody>
      </p:sp>
      <p:pic>
        <p:nvPicPr>
          <p:cNvPr id="12" name="Picture 11">
            <a:extLst>
              <a:ext uri="{FF2B5EF4-FFF2-40B4-BE49-F238E27FC236}">
                <a16:creationId xmlns:a16="http://schemas.microsoft.com/office/drawing/2014/main" id="{CC3952CD-ACEB-5C0F-DA46-BC09C250092D}"/>
              </a:ext>
            </a:extLst>
          </p:cNvPr>
          <p:cNvPicPr>
            <a:picLocks noChangeAspect="1"/>
          </p:cNvPicPr>
          <p:nvPr/>
        </p:nvPicPr>
        <p:blipFill>
          <a:blip r:embed="rId3"/>
          <a:stretch>
            <a:fillRect/>
          </a:stretch>
        </p:blipFill>
        <p:spPr>
          <a:xfrm>
            <a:off x="0" y="1998586"/>
            <a:ext cx="6096000" cy="4199016"/>
          </a:xfrm>
          <a:prstGeom prst="rect">
            <a:avLst/>
          </a:prstGeom>
        </p:spPr>
      </p:pic>
      <p:pic>
        <p:nvPicPr>
          <p:cNvPr id="13" name="Picture 12">
            <a:extLst>
              <a:ext uri="{FF2B5EF4-FFF2-40B4-BE49-F238E27FC236}">
                <a16:creationId xmlns:a16="http://schemas.microsoft.com/office/drawing/2014/main" id="{E7AA5028-C4EE-9CEA-E206-B146BBE38975}"/>
              </a:ext>
            </a:extLst>
          </p:cNvPr>
          <p:cNvPicPr>
            <a:picLocks noChangeAspect="1"/>
          </p:cNvPicPr>
          <p:nvPr/>
        </p:nvPicPr>
        <p:blipFill>
          <a:blip r:embed="rId4"/>
          <a:stretch>
            <a:fillRect/>
          </a:stretch>
        </p:blipFill>
        <p:spPr>
          <a:xfrm>
            <a:off x="6219825" y="25992"/>
            <a:ext cx="5857875" cy="6832008"/>
          </a:xfrm>
          <a:prstGeom prst="rect">
            <a:avLst/>
          </a:prstGeom>
        </p:spPr>
      </p:pic>
      <p:sp>
        <p:nvSpPr>
          <p:cNvPr id="15" name="TextBox 14">
            <a:extLst>
              <a:ext uri="{FF2B5EF4-FFF2-40B4-BE49-F238E27FC236}">
                <a16:creationId xmlns:a16="http://schemas.microsoft.com/office/drawing/2014/main" id="{7B601451-3F9B-6BB0-FA3B-594A5B65AD2B}"/>
              </a:ext>
            </a:extLst>
          </p:cNvPr>
          <p:cNvSpPr txBox="1"/>
          <p:nvPr/>
        </p:nvSpPr>
        <p:spPr>
          <a:xfrm>
            <a:off x="4324350" y="3543301"/>
            <a:ext cx="419100" cy="276999"/>
          </a:xfrm>
          <a:prstGeom prst="rect">
            <a:avLst/>
          </a:prstGeom>
          <a:noFill/>
        </p:spPr>
        <p:txBody>
          <a:bodyPr wrap="square" rtlCol="0">
            <a:spAutoFit/>
          </a:bodyPr>
          <a:lstStyle/>
          <a:p>
            <a:r>
              <a:rPr lang="en-US" sz="1200" dirty="0"/>
              <a:t>DN</a:t>
            </a:r>
          </a:p>
        </p:txBody>
      </p:sp>
      <p:pic>
        <p:nvPicPr>
          <p:cNvPr id="16" name="Picture 15">
            <a:extLst>
              <a:ext uri="{FF2B5EF4-FFF2-40B4-BE49-F238E27FC236}">
                <a16:creationId xmlns:a16="http://schemas.microsoft.com/office/drawing/2014/main" id="{A868BF76-4CF7-5BDE-93B4-77ABA0A6F3F9}"/>
              </a:ext>
            </a:extLst>
          </p:cNvPr>
          <p:cNvPicPr>
            <a:picLocks noChangeAspect="1"/>
          </p:cNvPicPr>
          <p:nvPr/>
        </p:nvPicPr>
        <p:blipFill>
          <a:blip r:embed="rId5"/>
          <a:stretch>
            <a:fillRect/>
          </a:stretch>
        </p:blipFill>
        <p:spPr>
          <a:xfrm>
            <a:off x="8820150" y="4769143"/>
            <a:ext cx="3381375" cy="2088857"/>
          </a:xfrm>
          <a:prstGeom prst="rect">
            <a:avLst/>
          </a:prstGeom>
        </p:spPr>
      </p:pic>
      <p:sp>
        <p:nvSpPr>
          <p:cNvPr id="17" name="TextBox 16">
            <a:extLst>
              <a:ext uri="{FF2B5EF4-FFF2-40B4-BE49-F238E27FC236}">
                <a16:creationId xmlns:a16="http://schemas.microsoft.com/office/drawing/2014/main" id="{DEDC31F4-2571-7FAD-067B-F840DBE21220}"/>
              </a:ext>
            </a:extLst>
          </p:cNvPr>
          <p:cNvSpPr txBox="1"/>
          <p:nvPr/>
        </p:nvSpPr>
        <p:spPr>
          <a:xfrm>
            <a:off x="11001375" y="5505451"/>
            <a:ext cx="419100" cy="230832"/>
          </a:xfrm>
          <a:prstGeom prst="rect">
            <a:avLst/>
          </a:prstGeom>
          <a:noFill/>
        </p:spPr>
        <p:txBody>
          <a:bodyPr wrap="square" rtlCol="0">
            <a:spAutoFit/>
          </a:bodyPr>
          <a:lstStyle/>
          <a:p>
            <a:r>
              <a:rPr lang="en-US" sz="900" dirty="0"/>
              <a:t>DN</a:t>
            </a:r>
          </a:p>
        </p:txBody>
      </p:sp>
      <p:sp>
        <p:nvSpPr>
          <p:cNvPr id="18" name="TextBox 17">
            <a:extLst>
              <a:ext uri="{FF2B5EF4-FFF2-40B4-BE49-F238E27FC236}">
                <a16:creationId xmlns:a16="http://schemas.microsoft.com/office/drawing/2014/main" id="{8E5F8486-2DA1-FF69-7F5A-2FFA186A54EB}"/>
              </a:ext>
            </a:extLst>
          </p:cNvPr>
          <p:cNvSpPr txBox="1"/>
          <p:nvPr/>
        </p:nvSpPr>
        <p:spPr>
          <a:xfrm>
            <a:off x="1104900" y="5943759"/>
            <a:ext cx="1969898" cy="369332"/>
          </a:xfrm>
          <a:prstGeom prst="rect">
            <a:avLst/>
          </a:prstGeom>
          <a:noFill/>
        </p:spPr>
        <p:txBody>
          <a:bodyPr wrap="none" rtlCol="0">
            <a:spAutoFit/>
          </a:bodyPr>
          <a:lstStyle/>
          <a:p>
            <a:r>
              <a:rPr lang="en-US" dirty="0"/>
              <a:t>PCA using all peaks</a:t>
            </a:r>
          </a:p>
        </p:txBody>
      </p:sp>
      <p:sp>
        <p:nvSpPr>
          <p:cNvPr id="19" name="TextBox 18">
            <a:extLst>
              <a:ext uri="{FF2B5EF4-FFF2-40B4-BE49-F238E27FC236}">
                <a16:creationId xmlns:a16="http://schemas.microsoft.com/office/drawing/2014/main" id="{8ACFDA8F-6C15-179B-8C67-5D111DF728AA}"/>
              </a:ext>
            </a:extLst>
          </p:cNvPr>
          <p:cNvSpPr txBox="1"/>
          <p:nvPr/>
        </p:nvSpPr>
        <p:spPr>
          <a:xfrm>
            <a:off x="10356960" y="4998798"/>
            <a:ext cx="1789657" cy="276999"/>
          </a:xfrm>
          <a:prstGeom prst="rect">
            <a:avLst/>
          </a:prstGeom>
          <a:noFill/>
        </p:spPr>
        <p:txBody>
          <a:bodyPr wrap="none" rtlCol="0">
            <a:spAutoFit/>
          </a:bodyPr>
          <a:lstStyle/>
          <a:p>
            <a:r>
              <a:rPr lang="en-US" sz="1200" dirty="0"/>
              <a:t>PCA using heatmap peaks</a:t>
            </a:r>
          </a:p>
        </p:txBody>
      </p:sp>
    </p:spTree>
    <p:extLst>
      <p:ext uri="{BB962C8B-B14F-4D97-AF65-F5344CB8AC3E}">
        <p14:creationId xmlns:p14="http://schemas.microsoft.com/office/powerpoint/2010/main" val="6587402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49008</TotalTime>
  <Words>1269</Words>
  <Application>Microsoft Macintosh PowerPoint</Application>
  <PresentationFormat>Widescreen</PresentationFormat>
  <Paragraphs>126</Paragraphs>
  <Slides>17</Slides>
  <Notes>17</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Cambria</vt:lpstr>
      <vt:lpstr>Menlo</vt:lpstr>
      <vt:lpstr>MuseoSans</vt:lpstr>
      <vt:lpstr>Wingdings</vt:lpstr>
      <vt:lpstr>Office Theme</vt:lpstr>
      <vt:lpstr>Weekly meeting</vt:lpstr>
      <vt:lpstr>Outline</vt:lpstr>
      <vt:lpstr>P576: SNV counts in HV1/2 vs. other regions seem to be within order of magnitude of estimated mutation rate fold differences</vt:lpstr>
      <vt:lpstr>P576: MT variant ordering by cell sort is rather consistent across donors (DP CD57+ usually top, non-exhausted CD127+ usually bottom)</vt:lpstr>
      <vt:lpstr>P576: still see DP CD57+ having more vars with inclusion of 0s, still more-so at low min_var_freq (trend dulled a bit)</vt:lpstr>
      <vt:lpstr>P576: faceting by responder status</vt:lpstr>
      <vt:lpstr>P452: no significant differences in var counts between timepoints, although DP PD-1+ vars trend up and DN ones (surprisingly) trend down over time</vt:lpstr>
      <vt:lpstr>P452: surprisingly observe substantial variant (position) losses and gains in all 3 cell sorts between timepoints</vt:lpstr>
      <vt:lpstr>P576: combined heatmap, ~same conclusions as PCA</vt:lpstr>
      <vt:lpstr>P576: PCA using peaks near exhaustion/cytotoxicity genes doesn’t capture sort differences nearly as well, consistent with scrambled heatmap clustering</vt:lpstr>
      <vt:lpstr>P576: Scrambled heatmap clustering when using peaks only near cytotoxicity/exhaustion genes</vt:lpstr>
      <vt:lpstr>Next experiment ideas</vt:lpstr>
      <vt:lpstr>PowerPoint Presentation</vt:lpstr>
      <vt:lpstr>PowerPoint Presentation</vt:lpstr>
      <vt:lpstr>Looking at CD127+ vs. CD127- and DP CD127+ vs. DP CD127- doesn’t really help answer if CD127s are more Teff or Tex</vt:lpstr>
      <vt:lpstr>Do see some overlap (bolded) of R vs. NR DARs in grouped cell sort (right) vs. 1 at a time (listed below)</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7735</cp:revision>
  <dcterms:created xsi:type="dcterms:W3CDTF">2023-09-15T17:40:02Z</dcterms:created>
  <dcterms:modified xsi:type="dcterms:W3CDTF">2024-08-08T22:29:13Z</dcterms:modified>
</cp:coreProperties>
</file>